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1" roundtripDataSignature="AMtx7mhaBHefsNDQhgmSHQBg1FffYv6m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IBMPlex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IBMPlexMono-italic.fntdata"/><Relationship Id="rId14" Type="http://schemas.openxmlformats.org/officeDocument/2006/relationships/slide" Target="slides/slide9.xml"/><Relationship Id="rId58" Type="http://schemas.openxmlformats.org/officeDocument/2006/relationships/font" Target="fonts/IBMPlex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3" name="Google Shape;24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2bb359a4a4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32bb359a4a4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5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60"/>
          <p:cNvSpPr/>
          <p:nvPr>
            <p:ph idx="2" type="pic"/>
          </p:nvPr>
        </p:nvSpPr>
        <p:spPr>
          <a:xfrm>
            <a:off x="5183188" y="987425"/>
            <a:ext cx="6172200" cy="4873625"/>
          </a:xfrm>
          <a:prstGeom prst="rect">
            <a:avLst/>
          </a:prstGeom>
          <a:noFill/>
          <a:ln>
            <a:noFill/>
          </a:ln>
        </p:spPr>
      </p:sp>
      <p:sp>
        <p:nvSpPr>
          <p:cNvPr id="66" name="Google Shape;66;p6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1"/>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2"/>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6"/>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github.com/jdeprin/Tools-for-Data-Science/blob/main/Finals/IBM-Applied-Data-Science-Capstone/labs-jupyter-spacex-Data%20wrangling-v2.ipynb" TargetMode="External"/><Relationship Id="rId5" Type="http://schemas.openxmlformats.org/officeDocument/2006/relationships/hyperlink" Target="https://github.com/jdeprin/Tools-for-Data-Science/blob/main/Finals/IBM-Applied-Data-Science-Capstone/dataset_part_3.csv"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github.com/jdeprin/Tools-for-Data-Science/blob/main/Finals/IBM-Applied-Data-Science-Capstone/jupyter-labs-eda-dataviz-v2.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github.com/jdeprin/Tools-for-Data-Science/blob/main/Finals/IBM-Applied-Data-Science-Capstone/jupyter-labs-eda-sql-coursera_sqllite.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s://github.com/jdeprin/Tools-for-Data-Science/blob/main/Finals/IBM-Applied-Data-Science-Capstone/lab-jupyter-launch-site-location-v2.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s://github.com/jdeprin/Tools-for-Data-Science/blob/main/Finals/IBM-Applied-Data-Science-Capstone/capstone-spacex-dashboard-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github.com/jdeprin/Tools-for-Data-Science/blob/main/Finals/IBM-Applied-Data-Science-Capstone/SpaceX-Machine-Learning-Prediction-Part-5-v1.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hyperlink" Target="https://github.com/jdeprin/Tools-for-Data-Science/tree/main/Finals/IBM-Applied-Data-Science-Capstone" TargetMode="External"/><Relationship Id="rId5" Type="http://schemas.openxmlformats.org/officeDocument/2006/relationships/hyperlink" Target="https://www.coursera.org/learn/applied-data-science-capstone?" TargetMode="External"/><Relationship Id="rId6" Type="http://schemas.openxmlformats.org/officeDocument/2006/relationships/hyperlink" Target="http://spacex.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github.com/jdeprin/Tools-for-Data-Science/blob/main/Finals/IBM-Applied-Data-Science-Capstone/jupyter-labs-spacex-data-collection-api-v2.ipynb" TargetMode="External"/><Relationship Id="rId5" Type="http://schemas.openxmlformats.org/officeDocument/2006/relationships/hyperlink" Target="https://github.com/jdeprin/Tools-for-Data-Science/blob/main/Finals/IBM-Applied-Data-Science-Capstone/dataset_part_1.csv"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github.com/jdeprin/Tools-for-Data-Science/blob/main/Finals/IBM-Applied-Data-Science-Capstone/jupyter-labs-webscraping.ipynb" TargetMode="External"/><Relationship Id="rId5" Type="http://schemas.openxmlformats.org/officeDocument/2006/relationships/hyperlink" Target="https://github.com/jdeprin/Tools-for-Data-Science/blob/main/Finals/IBM-Applied-Data-Science-Capstone/dataset_part_2.csv"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John Doe</a:t>
            </a:r>
            <a:endParaRPr sz="1800">
              <a:solidFill>
                <a:schemeClr val="lt2"/>
              </a:solidFill>
              <a:latin typeface="Calibri"/>
              <a:ea typeface="Calibri"/>
              <a:cs typeface="Calibri"/>
              <a:sym typeface="Calibri"/>
            </a:endParaRPr>
          </a:p>
          <a:p>
            <a:pPr indent="0" lvl="0" marL="0" marR="0" rtl="0" algn="l">
              <a:spcBef>
                <a:spcPts val="0"/>
              </a:spcBef>
              <a:spcAft>
                <a:spcPts val="0"/>
              </a:spcAft>
              <a:buNone/>
            </a:pPr>
            <a:r>
              <a:rPr lang="en-US" sz="1800">
                <a:solidFill>
                  <a:schemeClr val="lt2"/>
                </a:solidFill>
                <a:latin typeface="Arial"/>
                <a:ea typeface="Arial"/>
                <a:cs typeface="Arial"/>
                <a:sym typeface="Arial"/>
              </a:rPr>
              <a:t>Feb 1st 2025</a:t>
            </a:r>
            <a:endParaRPr sz="1800">
              <a:solidFill>
                <a:schemeClr val="lt2"/>
              </a:solidFill>
              <a:latin typeface="Arial"/>
              <a:ea typeface="Arial"/>
              <a:cs typeface="Arial"/>
              <a:sym typeface="Arial"/>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 name="Google Shape;176;p11"/>
          <p:cNvSpPr txBox="1"/>
          <p:nvPr>
            <p:ph idx="1" type="body"/>
          </p:nvPr>
        </p:nvSpPr>
        <p:spPr>
          <a:xfrm>
            <a:off x="769999" y="1825625"/>
            <a:ext cx="4931100" cy="4351500"/>
          </a:xfrm>
          <a:prstGeom prst="rect">
            <a:avLst/>
          </a:prstGeom>
          <a:noFill/>
          <a:ln>
            <a:noFill/>
          </a:ln>
        </p:spPr>
        <p:txBody>
          <a:bodyPr anchorCtr="0" anchor="t" bIns="45700" lIns="91425" spcFirstLastPara="1" rIns="91425" wrap="square" tIns="45700">
            <a:noAutofit/>
          </a:bodyPr>
          <a:lstStyle/>
          <a:p>
            <a:pPr indent="-222250" lvl="0" marL="228600" marR="0" rtl="0" algn="l">
              <a:lnSpc>
                <a:spcPct val="90000"/>
              </a:lnSpc>
              <a:spcBef>
                <a:spcPts val="1000"/>
              </a:spcBef>
              <a:spcAft>
                <a:spcPts val="0"/>
              </a:spcAft>
              <a:buClr>
                <a:srgbClr val="292929"/>
              </a:buClr>
              <a:buSzPts val="2100"/>
              <a:buFont typeface="Arial"/>
              <a:buChar char="•"/>
            </a:pPr>
            <a:r>
              <a:rPr lang="en-US" sz="2100">
                <a:solidFill>
                  <a:schemeClr val="dk1"/>
                </a:solidFill>
                <a:latin typeface="Calibri"/>
                <a:ea typeface="Calibri"/>
                <a:cs typeface="Calibri"/>
                <a:sym typeface="Calibri"/>
              </a:rPr>
              <a:t>The dataset includes cases where the booster failed to land successfully. Landings are categorized as follows: **True** (successful) or **False** (unsuccessful) for Ocean, RTLS (ground pad), and ASDS (drone ship). These outcomes are converted into training labels: **1** for a successful landing and **0** for an unsuccessful one.</a:t>
            </a:r>
            <a:endParaRPr sz="2100">
              <a:solidFill>
                <a:schemeClr val="dk1"/>
              </a:solidFill>
              <a:latin typeface="Calibri"/>
              <a:ea typeface="Calibri"/>
              <a:cs typeface="Calibri"/>
              <a:sym typeface="Calibri"/>
            </a:endParaRPr>
          </a:p>
          <a:p>
            <a:pPr indent="-88900" lvl="0" marL="228600" rtl="0" algn="l">
              <a:spcBef>
                <a:spcPts val="1400"/>
              </a:spcBef>
              <a:spcAft>
                <a:spcPts val="0"/>
              </a:spcAft>
              <a:buNone/>
            </a:pPr>
            <a:r>
              <a:rPr lang="en-US" sz="2200">
                <a:solidFill>
                  <a:srgbClr val="292929"/>
                </a:solidFill>
              </a:rPr>
              <a:t>GitHub Link</a:t>
            </a:r>
            <a:endParaRPr sz="2100">
              <a:solidFill>
                <a:schemeClr val="dk1"/>
              </a:solidFill>
              <a:latin typeface="Calibri"/>
              <a:ea typeface="Calibri"/>
              <a:cs typeface="Calibri"/>
              <a:sym typeface="Calibri"/>
            </a:endParaRPr>
          </a:p>
          <a:p>
            <a:pPr indent="-222250" lvl="0" marL="228600" marR="0" rtl="0" algn="l">
              <a:lnSpc>
                <a:spcPct val="90000"/>
              </a:lnSpc>
              <a:spcBef>
                <a:spcPts val="1000"/>
              </a:spcBef>
              <a:spcAft>
                <a:spcPts val="0"/>
              </a:spcAft>
              <a:buClr>
                <a:schemeClr val="dk1"/>
              </a:buClr>
              <a:buSzPts val="2100"/>
              <a:buFont typeface="Calibri"/>
              <a:buChar char="•"/>
            </a:pPr>
            <a:r>
              <a:rPr lang="en-US" sz="2100" u="sng">
                <a:solidFill>
                  <a:schemeClr val="hlink"/>
                </a:solidFill>
                <a:latin typeface="Calibri"/>
                <a:ea typeface="Calibri"/>
                <a:cs typeface="Calibri"/>
                <a:sym typeface="Calibri"/>
                <a:hlinkClick r:id="rId4"/>
              </a:rPr>
              <a:t>labs-jupyter-spacex-Data wrangling-v2.ipynb</a:t>
            </a:r>
            <a:endParaRPr sz="2100">
              <a:solidFill>
                <a:schemeClr val="dk1"/>
              </a:solidFill>
              <a:latin typeface="Calibri"/>
              <a:ea typeface="Calibri"/>
              <a:cs typeface="Calibri"/>
              <a:sym typeface="Calibri"/>
            </a:endParaRPr>
          </a:p>
          <a:p>
            <a:pPr indent="-222250" lvl="0" marL="228600" marR="0" rtl="0" algn="l">
              <a:lnSpc>
                <a:spcPct val="90000"/>
              </a:lnSpc>
              <a:spcBef>
                <a:spcPts val="1000"/>
              </a:spcBef>
              <a:spcAft>
                <a:spcPts val="0"/>
              </a:spcAft>
              <a:buClr>
                <a:schemeClr val="dk1"/>
              </a:buClr>
              <a:buSzPts val="2100"/>
              <a:buFont typeface="Calibri"/>
              <a:buChar char="•"/>
            </a:pPr>
            <a:r>
              <a:rPr lang="en-US" sz="2100" u="sng">
                <a:solidFill>
                  <a:schemeClr val="hlink"/>
                </a:solidFill>
                <a:latin typeface="Calibri"/>
                <a:ea typeface="Calibri"/>
                <a:cs typeface="Calibri"/>
                <a:sym typeface="Calibri"/>
                <a:hlinkClick r:id="rId5"/>
              </a:rPr>
              <a:t>dataset_part_3.csv</a:t>
            </a:r>
            <a:endParaRPr sz="2100">
              <a:solidFill>
                <a:schemeClr val="dk1"/>
              </a:solidFill>
              <a:latin typeface="Calibri"/>
              <a:ea typeface="Calibri"/>
              <a:cs typeface="Calibri"/>
              <a:sym typeface="Calibri"/>
            </a:endParaRPr>
          </a:p>
        </p:txBody>
      </p:sp>
      <p:sp>
        <p:nvSpPr>
          <p:cNvPr id="177" name="Google Shape;177;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78" name="Google Shape;178;p11"/>
          <p:cNvSpPr/>
          <p:nvPr/>
        </p:nvSpPr>
        <p:spPr>
          <a:xfrm>
            <a:off x="5784425" y="1906550"/>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Analyze</a:t>
            </a:r>
            <a:r>
              <a:rPr lang="en-US" sz="1300"/>
              <a:t> data and select training labels</a:t>
            </a:r>
            <a:endParaRPr sz="1300"/>
          </a:p>
        </p:txBody>
      </p:sp>
      <p:sp>
        <p:nvSpPr>
          <p:cNvPr id="179" name="Google Shape;179;p11"/>
          <p:cNvSpPr/>
          <p:nvPr/>
        </p:nvSpPr>
        <p:spPr>
          <a:xfrm>
            <a:off x="7181825" y="2293100"/>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11"/>
          <p:cNvSpPr/>
          <p:nvPr/>
        </p:nvSpPr>
        <p:spPr>
          <a:xfrm>
            <a:off x="7667525" y="1906550"/>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Calculate number of launches per site</a:t>
            </a:r>
            <a:endParaRPr sz="1300"/>
          </a:p>
        </p:txBody>
      </p:sp>
      <p:sp>
        <p:nvSpPr>
          <p:cNvPr id="181" name="Google Shape;181;p11"/>
          <p:cNvSpPr/>
          <p:nvPr/>
        </p:nvSpPr>
        <p:spPr>
          <a:xfrm>
            <a:off x="9064925" y="2293100"/>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11"/>
          <p:cNvSpPr/>
          <p:nvPr/>
        </p:nvSpPr>
        <p:spPr>
          <a:xfrm>
            <a:off x="9550625" y="1906550"/>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Calculate the amount and frequency of LEO and GEO launches</a:t>
            </a:r>
            <a:endParaRPr sz="1300"/>
          </a:p>
        </p:txBody>
      </p:sp>
      <p:sp>
        <p:nvSpPr>
          <p:cNvPr id="183" name="Google Shape;183;p11"/>
          <p:cNvSpPr/>
          <p:nvPr/>
        </p:nvSpPr>
        <p:spPr>
          <a:xfrm>
            <a:off x="9595875" y="39363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Calculate the mission outcome per orbital type</a:t>
            </a:r>
            <a:endParaRPr sz="1300"/>
          </a:p>
        </p:txBody>
      </p:sp>
      <p:sp>
        <p:nvSpPr>
          <p:cNvPr id="184" name="Google Shape;184;p11"/>
          <p:cNvSpPr/>
          <p:nvPr/>
        </p:nvSpPr>
        <p:spPr>
          <a:xfrm rot="5400000">
            <a:off x="9813375" y="3309600"/>
            <a:ext cx="962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11"/>
          <p:cNvSpPr/>
          <p:nvPr/>
        </p:nvSpPr>
        <p:spPr>
          <a:xfrm rot="10800000">
            <a:off x="9179475" y="43337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11"/>
          <p:cNvSpPr/>
          <p:nvPr/>
        </p:nvSpPr>
        <p:spPr>
          <a:xfrm>
            <a:off x="7782075" y="39363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Analyze</a:t>
            </a:r>
            <a:r>
              <a:rPr lang="en-US" sz="1300"/>
              <a:t> the landing outcome</a:t>
            </a:r>
            <a:endParaRPr sz="1300"/>
          </a:p>
        </p:txBody>
      </p:sp>
      <p:sp>
        <p:nvSpPr>
          <p:cNvPr id="187" name="Google Shape;187;p11"/>
          <p:cNvSpPr/>
          <p:nvPr/>
        </p:nvSpPr>
        <p:spPr>
          <a:xfrm rot="10800000">
            <a:off x="7365675" y="43337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11"/>
          <p:cNvSpPr/>
          <p:nvPr/>
        </p:nvSpPr>
        <p:spPr>
          <a:xfrm>
            <a:off x="5968275" y="39363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Export the data to CVS</a:t>
            </a:r>
            <a:endParaRPr sz="1300"/>
          </a:p>
        </p:txBody>
      </p:sp>
      <p:sp>
        <p:nvSpPr>
          <p:cNvPr id="189" name="Google Shape;189;p11"/>
          <p:cNvSpPr/>
          <p:nvPr/>
        </p:nvSpPr>
        <p:spPr>
          <a:xfrm rot="10800000">
            <a:off x="5551875" y="43337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5" name="Google Shape;195;p1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1000"/>
              </a:spcBef>
              <a:spcAft>
                <a:spcPts val="0"/>
              </a:spcAft>
              <a:buClr>
                <a:schemeClr val="dk1"/>
              </a:buClr>
              <a:buSzPts val="2200"/>
              <a:buChar char="●"/>
            </a:pPr>
            <a:r>
              <a:rPr lang="en-US" sz="2200">
                <a:solidFill>
                  <a:schemeClr val="dk1"/>
                </a:solidFill>
              </a:rPr>
              <a:t>Charts Plotted</a:t>
            </a:r>
            <a:endParaRPr sz="2200">
              <a:solidFill>
                <a:schemeClr val="dk1"/>
              </a:solidFill>
            </a:endParaRPr>
          </a:p>
          <a:p>
            <a:pPr indent="-355600" lvl="1" marL="914400" marR="0" rtl="0" algn="l">
              <a:lnSpc>
                <a:spcPct val="90000"/>
              </a:lnSpc>
              <a:spcBef>
                <a:spcPts val="0"/>
              </a:spcBef>
              <a:spcAft>
                <a:spcPts val="0"/>
              </a:spcAft>
              <a:buClr>
                <a:schemeClr val="dk1"/>
              </a:buClr>
              <a:buSzPts val="2000"/>
              <a:buChar char="○"/>
            </a:pPr>
            <a:r>
              <a:rPr lang="en-US" sz="2000">
                <a:solidFill>
                  <a:schemeClr val="dk1"/>
                </a:solidFill>
              </a:rPr>
              <a:t>Flight Number vs. Payload Mass, Flight Number vs. Launch Site, Payload Mass vs. Launch Site, Orbit Type vs. Success Rate, Flight Number vs. Orbit Type, Payload Mass vs Orbit Type and Success Rate Yearly Trend</a:t>
            </a:r>
            <a:endParaRPr sz="20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Scatter plots</a:t>
            </a:r>
            <a:r>
              <a:rPr lang="en-US" sz="2200">
                <a:solidFill>
                  <a:schemeClr val="dk1"/>
                </a:solidFill>
              </a:rPr>
              <a:t> illustrate relationships between variables and can be useful for machine learning if a pattern exists.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Bar charts</a:t>
            </a:r>
            <a:r>
              <a:rPr lang="en-US" sz="2200">
                <a:solidFill>
                  <a:schemeClr val="dk1"/>
                </a:solidFill>
              </a:rPr>
              <a:t> compare discrete categories, highlighting relationships between categories and their measured values.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Line charts</a:t>
            </a:r>
            <a:r>
              <a:rPr lang="en-US" sz="2200">
                <a:solidFill>
                  <a:schemeClr val="dk1"/>
                </a:solidFill>
              </a:rPr>
              <a:t> display trends over time, making them ideal for time series analysis.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n-US" sz="2200" u="sng">
                <a:solidFill>
                  <a:schemeClr val="hlink"/>
                </a:solidFill>
                <a:hlinkClick r:id="rId4"/>
              </a:rPr>
              <a:t>jupyter-labs-eda-dataviz-v2.ipynb</a:t>
            </a:r>
            <a:endParaRPr sz="2200">
              <a:solidFill>
                <a:schemeClr val="dk1"/>
              </a:solidFill>
            </a:endParaRPr>
          </a:p>
        </p:txBody>
      </p:sp>
      <p:sp>
        <p:nvSpPr>
          <p:cNvPr id="196" name="Google Shape;196;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13"/>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355600" lvl="0" marL="457200" marR="0" rtl="0" algn="l">
              <a:lnSpc>
                <a:spcPct val="90000"/>
              </a:lnSpc>
              <a:spcBef>
                <a:spcPts val="1000"/>
              </a:spcBef>
              <a:spcAft>
                <a:spcPts val="0"/>
              </a:spcAft>
              <a:buClr>
                <a:schemeClr val="dk1"/>
              </a:buClr>
              <a:buSzPts val="2000"/>
              <a:buChar char="●"/>
            </a:pPr>
            <a:r>
              <a:rPr lang="en-US" sz="2000">
                <a:solidFill>
                  <a:schemeClr val="dk1"/>
                </a:solidFill>
              </a:rPr>
              <a:t>Performed SQL queries</a:t>
            </a:r>
            <a:endParaRPr sz="2000">
              <a:solidFill>
                <a:schemeClr val="dk1"/>
              </a:solidFill>
            </a:endParaRPr>
          </a:p>
          <a:p>
            <a:pPr indent="-342900" lvl="1" marL="914400" marR="0" rtl="0" algn="l">
              <a:lnSpc>
                <a:spcPct val="90000"/>
              </a:lnSpc>
              <a:spcBef>
                <a:spcPts val="0"/>
              </a:spcBef>
              <a:spcAft>
                <a:spcPts val="0"/>
              </a:spcAft>
              <a:buClr>
                <a:schemeClr val="dk1"/>
              </a:buClr>
              <a:buSzPts val="1800"/>
              <a:buChar char="○"/>
            </a:pPr>
            <a:r>
              <a:rPr lang="en-US" sz="1800">
                <a:solidFill>
                  <a:schemeClr val="dk1"/>
                </a:solidFill>
              </a:rPr>
              <a:t>Displaying the names of the unique launch sites in the space mission</a:t>
            </a:r>
            <a:endParaRPr sz="1800">
              <a:solidFill>
                <a:schemeClr val="dk1"/>
              </a:solidFill>
            </a:endParaRPr>
          </a:p>
          <a:p>
            <a:pPr indent="-342900" lvl="1" marL="914400" marR="0" rtl="0" algn="l">
              <a:lnSpc>
                <a:spcPct val="90000"/>
              </a:lnSpc>
              <a:spcBef>
                <a:spcPts val="0"/>
              </a:spcBef>
              <a:spcAft>
                <a:spcPts val="0"/>
              </a:spcAft>
              <a:buClr>
                <a:schemeClr val="dk1"/>
              </a:buClr>
              <a:buSzPts val="1800"/>
              <a:buChar char="○"/>
            </a:pPr>
            <a:r>
              <a:rPr lang="en-US" sz="1800">
                <a:solidFill>
                  <a:schemeClr val="dk1"/>
                </a:solidFill>
              </a:rPr>
              <a:t>Displaying 5 records where launch sites begin with the string ‘CCA'</a:t>
            </a:r>
            <a:endParaRPr sz="1800">
              <a:solidFill>
                <a:schemeClr val="dk1"/>
              </a:solidFill>
            </a:endParaRPr>
          </a:p>
          <a:p>
            <a:pPr indent="-342900" lvl="1" marL="914400" marR="0" rtl="0" algn="l">
              <a:lnSpc>
                <a:spcPct val="90000"/>
              </a:lnSpc>
              <a:spcBef>
                <a:spcPts val="0"/>
              </a:spcBef>
              <a:spcAft>
                <a:spcPts val="0"/>
              </a:spcAft>
              <a:buClr>
                <a:schemeClr val="dk1"/>
              </a:buClr>
              <a:buSzPts val="1800"/>
              <a:buChar char="○"/>
            </a:pPr>
            <a:r>
              <a:rPr lang="en-US" sz="1800">
                <a:solidFill>
                  <a:schemeClr val="dk1"/>
                </a:solidFill>
              </a:rPr>
              <a:t>Displaying the total payload mass carried by boosters launched by NASA (CRS)</a:t>
            </a:r>
            <a:endParaRPr sz="1800">
              <a:solidFill>
                <a:schemeClr val="dk1"/>
              </a:solidFill>
            </a:endParaRPr>
          </a:p>
          <a:p>
            <a:pPr indent="-342900" lvl="1" marL="914400" marR="0" rtl="0" algn="l">
              <a:lnSpc>
                <a:spcPct val="90000"/>
              </a:lnSpc>
              <a:spcBef>
                <a:spcPts val="0"/>
              </a:spcBef>
              <a:spcAft>
                <a:spcPts val="0"/>
              </a:spcAft>
              <a:buClr>
                <a:schemeClr val="dk1"/>
              </a:buClr>
              <a:buSzPts val="1800"/>
              <a:buChar char="○"/>
            </a:pPr>
            <a:r>
              <a:rPr lang="en-US" sz="1800">
                <a:solidFill>
                  <a:schemeClr val="dk1"/>
                </a:solidFill>
              </a:rPr>
              <a:t>Displaying average payload mass carried by booster version F9 v1.1</a:t>
            </a:r>
            <a:endParaRPr sz="1800">
              <a:solidFill>
                <a:schemeClr val="dk1"/>
              </a:solidFill>
            </a:endParaRPr>
          </a:p>
          <a:p>
            <a:pPr indent="-342900" lvl="1" marL="914400" marR="0" rtl="0" algn="l">
              <a:lnSpc>
                <a:spcPct val="90000"/>
              </a:lnSpc>
              <a:spcBef>
                <a:spcPts val="0"/>
              </a:spcBef>
              <a:spcAft>
                <a:spcPts val="0"/>
              </a:spcAft>
              <a:buClr>
                <a:schemeClr val="dk1"/>
              </a:buClr>
              <a:buSzPts val="1800"/>
              <a:buChar char="○"/>
            </a:pPr>
            <a:r>
              <a:rPr lang="en-US" sz="1800">
                <a:solidFill>
                  <a:schemeClr val="dk1"/>
                </a:solidFill>
              </a:rPr>
              <a:t>Listing the date when the first successful landing outcome in ground pad was achieved</a:t>
            </a:r>
            <a:endParaRPr sz="1800">
              <a:solidFill>
                <a:schemeClr val="dk1"/>
              </a:solidFill>
            </a:endParaRPr>
          </a:p>
          <a:p>
            <a:pPr indent="-342900" lvl="1" marL="914400" marR="0" rtl="0" algn="l">
              <a:lnSpc>
                <a:spcPct val="90000"/>
              </a:lnSpc>
              <a:spcBef>
                <a:spcPts val="0"/>
              </a:spcBef>
              <a:spcAft>
                <a:spcPts val="0"/>
              </a:spcAft>
              <a:buClr>
                <a:schemeClr val="dk1"/>
              </a:buClr>
              <a:buSzPts val="1800"/>
              <a:buChar char="○"/>
            </a:pPr>
            <a:r>
              <a:rPr lang="en-US" sz="1800">
                <a:solidFill>
                  <a:schemeClr val="dk1"/>
                </a:solidFill>
              </a:rPr>
              <a:t>Listing the names of the boosters which have success in drone ship and have payload mass greater than 4000 but less than 6000</a:t>
            </a:r>
            <a:endParaRPr sz="1800">
              <a:solidFill>
                <a:schemeClr val="dk1"/>
              </a:solidFill>
            </a:endParaRPr>
          </a:p>
          <a:p>
            <a:pPr indent="-342900" lvl="1" marL="914400" marR="0" rtl="0" algn="l">
              <a:lnSpc>
                <a:spcPct val="90000"/>
              </a:lnSpc>
              <a:spcBef>
                <a:spcPts val="0"/>
              </a:spcBef>
              <a:spcAft>
                <a:spcPts val="0"/>
              </a:spcAft>
              <a:buClr>
                <a:schemeClr val="dk1"/>
              </a:buClr>
              <a:buSzPts val="1800"/>
              <a:buChar char="○"/>
            </a:pPr>
            <a:r>
              <a:rPr lang="en-US" sz="1800">
                <a:solidFill>
                  <a:schemeClr val="dk1"/>
                </a:solidFill>
              </a:rPr>
              <a:t>Listing the total number of successful and failure mission outcomes</a:t>
            </a:r>
            <a:endParaRPr sz="1800">
              <a:solidFill>
                <a:schemeClr val="dk1"/>
              </a:solidFill>
            </a:endParaRPr>
          </a:p>
          <a:p>
            <a:pPr indent="-342900" lvl="1" marL="914400" marR="0" rtl="0" algn="l">
              <a:lnSpc>
                <a:spcPct val="90000"/>
              </a:lnSpc>
              <a:spcBef>
                <a:spcPts val="0"/>
              </a:spcBef>
              <a:spcAft>
                <a:spcPts val="0"/>
              </a:spcAft>
              <a:buClr>
                <a:schemeClr val="dk1"/>
              </a:buClr>
              <a:buSzPts val="1800"/>
              <a:buChar char="○"/>
            </a:pPr>
            <a:r>
              <a:rPr lang="en-US" sz="1800">
                <a:solidFill>
                  <a:schemeClr val="dk1"/>
                </a:solidFill>
              </a:rPr>
              <a:t>Listing the names of the booster versions which have carried the maximum payload mass</a:t>
            </a:r>
            <a:endParaRPr sz="1800">
              <a:solidFill>
                <a:schemeClr val="dk1"/>
              </a:solidFill>
            </a:endParaRPr>
          </a:p>
          <a:p>
            <a:pPr indent="-342900" lvl="1" marL="914400" marR="0" rtl="0" algn="l">
              <a:lnSpc>
                <a:spcPct val="90000"/>
              </a:lnSpc>
              <a:spcBef>
                <a:spcPts val="0"/>
              </a:spcBef>
              <a:spcAft>
                <a:spcPts val="0"/>
              </a:spcAft>
              <a:buClr>
                <a:schemeClr val="dk1"/>
              </a:buClr>
              <a:buSzPts val="1800"/>
              <a:buChar char="○"/>
            </a:pPr>
            <a:r>
              <a:rPr lang="en-US" sz="1800">
                <a:solidFill>
                  <a:schemeClr val="dk1"/>
                </a:solidFill>
              </a:rPr>
              <a:t>Listing the failed landing outcomes in drone ship, their booster versions and launch site names for the months in year 2015</a:t>
            </a:r>
            <a:endParaRPr sz="1800">
              <a:solidFill>
                <a:schemeClr val="dk1"/>
              </a:solidFill>
            </a:endParaRPr>
          </a:p>
          <a:p>
            <a:pPr indent="-342900" lvl="1" marL="914400" marR="0" rtl="0" algn="l">
              <a:lnSpc>
                <a:spcPct val="90000"/>
              </a:lnSpc>
              <a:spcBef>
                <a:spcPts val="0"/>
              </a:spcBef>
              <a:spcAft>
                <a:spcPts val="0"/>
              </a:spcAft>
              <a:buClr>
                <a:schemeClr val="dk1"/>
              </a:buClr>
              <a:buSzPts val="1800"/>
              <a:buChar char="○"/>
            </a:pPr>
            <a:r>
              <a:rPr lang="en-US" sz="1800">
                <a:solidFill>
                  <a:schemeClr val="dk1"/>
                </a:solidFill>
              </a:rPr>
              <a:t>Ranking the count of landing outcomes (such as Failure (drone ship) or Success (ground pad)) between the date 2010-06-04 and 2017-03-20 in descending order</a:t>
            </a:r>
            <a:endParaRPr sz="1800">
              <a:solidFill>
                <a:schemeClr val="dk1"/>
              </a:solidFill>
            </a:endParaRPr>
          </a:p>
          <a:p>
            <a:pPr indent="-355600" lvl="0" marL="457200" marR="0" rtl="0" algn="l">
              <a:lnSpc>
                <a:spcPct val="90000"/>
              </a:lnSpc>
              <a:spcBef>
                <a:spcPts val="0"/>
              </a:spcBef>
              <a:spcAft>
                <a:spcPts val="0"/>
              </a:spcAft>
              <a:buClr>
                <a:schemeClr val="dk1"/>
              </a:buClr>
              <a:buSzPts val="2000"/>
              <a:buChar char="●"/>
            </a:pPr>
            <a:r>
              <a:rPr lang="en-US" sz="2000" u="sng">
                <a:solidFill>
                  <a:schemeClr val="hlink"/>
                </a:solidFill>
                <a:hlinkClick r:id="rId4"/>
              </a:rPr>
              <a:t>jupyter-labs-eda-sql-coursera_sqllite.ipynb</a:t>
            </a:r>
            <a:endParaRPr sz="2000">
              <a:solidFill>
                <a:schemeClr val="dk1"/>
              </a:solidFill>
            </a:endParaRPr>
          </a:p>
        </p:txBody>
      </p:sp>
      <p:sp>
        <p:nvSpPr>
          <p:cNvPr id="203" name="Google Shape;203;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p14"/>
          <p:cNvSpPr txBox="1"/>
          <p:nvPr>
            <p:ph idx="1" type="body"/>
          </p:nvPr>
        </p:nvSpPr>
        <p:spPr>
          <a:xfrm>
            <a:off x="838200" y="1551129"/>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Clr>
                <a:schemeClr val="dk1"/>
              </a:buClr>
              <a:buSzPts val="2000"/>
              <a:buChar char="●"/>
            </a:pPr>
            <a:r>
              <a:rPr b="1" lang="en-US" sz="2000">
                <a:solidFill>
                  <a:schemeClr val="dk1"/>
                </a:solidFill>
              </a:rPr>
              <a:t>Markers for All Launch Sites:</a:t>
            </a:r>
            <a:endParaRPr b="1"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Placed markers with circles, popup labels, and text labels for all launch sites using their latitude and longitude coordinates to display their locations and proximity to the equator and coasts.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Added a marker for NASA Johnson Space Center with a circle, popup label, and text label as the starting location.</a:t>
            </a:r>
            <a:endParaRPr sz="18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Colored Markers for Launch Outcomes:</a:t>
            </a:r>
            <a:endParaRPr b="1"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Used green markers for successful launches and red markers for failed launches.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Applied Marker Cluster to highlight launch sites with relatively high success rates.</a:t>
            </a:r>
            <a:endParaRPr sz="18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Distances from a Launch Site to Nearby Features:</a:t>
            </a:r>
            <a:endParaRPr b="1"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Added colored lines to indicate distances from the KSC LC-39A launch site to nearby features such as railways, highways, coastlines, and the closest city.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u="sng">
                <a:solidFill>
                  <a:schemeClr val="hlink"/>
                </a:solidFill>
                <a:hlinkClick r:id="rId4"/>
              </a:rPr>
              <a:t>lab-jupyter-launch-site-location-v2.ipynb</a:t>
            </a:r>
            <a:endParaRPr sz="1800">
              <a:solidFill>
                <a:schemeClr val="dk1"/>
              </a:solidFill>
            </a:endParaRPr>
          </a:p>
          <a:p>
            <a:pPr indent="-50800" lvl="0" marL="228600" marR="0" rtl="0" algn="l">
              <a:lnSpc>
                <a:spcPct val="90000"/>
              </a:lnSpc>
              <a:spcBef>
                <a:spcPts val="1200"/>
              </a:spcBef>
              <a:spcAft>
                <a:spcPts val="0"/>
              </a:spcAft>
              <a:buClr>
                <a:schemeClr val="dk1"/>
              </a:buClr>
              <a:buSzPts val="2800"/>
              <a:buFont typeface="Arial"/>
              <a:buNone/>
            </a:pPr>
            <a:r>
              <a:t/>
            </a:r>
            <a:endParaRPr sz="1800">
              <a:solidFill>
                <a:srgbClr val="292929"/>
              </a:solidFill>
            </a:endParaRPr>
          </a:p>
        </p:txBody>
      </p:sp>
      <p:sp>
        <p:nvSpPr>
          <p:cNvPr id="210" name="Google Shape;210;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6" name="Google Shape;216;p15"/>
          <p:cNvSpPr txBox="1"/>
          <p:nvPr>
            <p:ph idx="1" type="body"/>
          </p:nvPr>
        </p:nvSpPr>
        <p:spPr>
          <a:xfrm>
            <a:off x="770010" y="1492425"/>
            <a:ext cx="97455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Clr>
                <a:schemeClr val="dk1"/>
              </a:buClr>
              <a:buSzPts val="2000"/>
              <a:buChar char="●"/>
            </a:pPr>
            <a:r>
              <a:rPr b="1" lang="en-US" sz="2000">
                <a:solidFill>
                  <a:schemeClr val="dk1"/>
                </a:solidFill>
              </a:rPr>
              <a:t>Launch Site Selection:</a:t>
            </a:r>
            <a:endParaRPr b="1"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Implemented a drop down menu to allow users to select a specific launch site.</a:t>
            </a:r>
            <a:endParaRPr sz="18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Success Launches Pie Chart:</a:t>
            </a:r>
            <a:endParaRPr b="1"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Added a pie chart displaying the total successful launches across all sites.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When a specific launch site is selected, the chart shows the success vs. failure count for that site.</a:t>
            </a:r>
            <a:endParaRPr sz="18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Payload Mass Range Slider:</a:t>
            </a:r>
            <a:endParaRPr b="1"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Integrated a slider to enable users to select a specific payload range.</a:t>
            </a:r>
            <a:endParaRPr sz="18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Scatter Plot: Payload Mass vs. Success Rate:</a:t>
            </a:r>
            <a:endParaRPr b="1" sz="20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Created a scatter plot to illustrate the relationship between payload mass and launch success across different booster versions.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u="sng">
                <a:solidFill>
                  <a:schemeClr val="hlink"/>
                </a:solidFill>
                <a:hlinkClick r:id="rId4"/>
              </a:rPr>
              <a:t>capstone-spacex-dashboard-app.py</a:t>
            </a:r>
            <a:endParaRPr sz="1800">
              <a:solidFill>
                <a:schemeClr val="dk1"/>
              </a:solidFill>
            </a:endParaRPr>
          </a:p>
          <a:p>
            <a:pPr indent="-50800" lvl="0" marL="228600" marR="0" rtl="0" algn="l">
              <a:lnSpc>
                <a:spcPct val="90000"/>
              </a:lnSpc>
              <a:spcBef>
                <a:spcPts val="1200"/>
              </a:spcBef>
              <a:spcAft>
                <a:spcPts val="0"/>
              </a:spcAft>
              <a:buClr>
                <a:schemeClr val="dk1"/>
              </a:buClr>
              <a:buSzPts val="2800"/>
              <a:buFont typeface="Arial"/>
              <a:buNone/>
            </a:pPr>
            <a:r>
              <a:t/>
            </a:r>
            <a:endParaRPr sz="2000">
              <a:solidFill>
                <a:schemeClr val="dk1"/>
              </a:solidFill>
            </a:endParaRPr>
          </a:p>
        </p:txBody>
      </p:sp>
      <p:sp>
        <p:nvSpPr>
          <p:cNvPr id="217" name="Google Shape;217;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 name="Google Shape;223;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24" name="Google Shape;224;p16"/>
          <p:cNvSpPr txBox="1"/>
          <p:nvPr>
            <p:ph idx="1" type="body"/>
          </p:nvPr>
        </p:nvSpPr>
        <p:spPr>
          <a:xfrm>
            <a:off x="769998" y="1799650"/>
            <a:ext cx="3913200" cy="4225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Present your </a:t>
            </a:r>
            <a:r>
              <a:rPr lang="en-US" sz="2200">
                <a:solidFill>
                  <a:srgbClr val="292929"/>
                </a:solidFill>
              </a:rPr>
              <a:t>predictive analysis method with a flowchart.</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rPr lang="en-US" sz="2200">
                <a:solidFill>
                  <a:srgbClr val="292929"/>
                </a:solidFill>
              </a:rPr>
              <a:t>GitHub Link</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u="sng">
                <a:solidFill>
                  <a:schemeClr val="hlink"/>
                </a:solidFill>
                <a:hlinkClick r:id="rId4"/>
              </a:rPr>
              <a:t>SpaceX-Machine-Learning-Prediction-Part-5-v1.ipynb</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25" name="Google Shape;225;p16"/>
          <p:cNvSpPr/>
          <p:nvPr/>
        </p:nvSpPr>
        <p:spPr>
          <a:xfrm>
            <a:off x="5210625" y="21471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Create a numpy array from the </a:t>
            </a:r>
            <a:r>
              <a:rPr i="1" lang="en-US" sz="1300"/>
              <a:t>Class</a:t>
            </a:r>
            <a:r>
              <a:rPr lang="en-US" sz="1300"/>
              <a:t> column in the dataset</a:t>
            </a:r>
            <a:endParaRPr sz="1300"/>
          </a:p>
        </p:txBody>
      </p:sp>
      <p:sp>
        <p:nvSpPr>
          <p:cNvPr id="226" name="Google Shape;226;p16"/>
          <p:cNvSpPr/>
          <p:nvPr/>
        </p:nvSpPr>
        <p:spPr>
          <a:xfrm>
            <a:off x="7041275" y="21471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Standardizing the data with StandardScaler, then fit and transform it</a:t>
            </a:r>
            <a:endParaRPr sz="1300"/>
          </a:p>
        </p:txBody>
      </p:sp>
      <p:sp>
        <p:nvSpPr>
          <p:cNvPr id="227" name="Google Shape;227;p16"/>
          <p:cNvSpPr/>
          <p:nvPr/>
        </p:nvSpPr>
        <p:spPr>
          <a:xfrm>
            <a:off x="8871925" y="21471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Splitting data into training and testing sets with train_test_split function</a:t>
            </a:r>
            <a:endParaRPr sz="1300"/>
          </a:p>
        </p:txBody>
      </p:sp>
      <p:sp>
        <p:nvSpPr>
          <p:cNvPr id="228" name="Google Shape;228;p16"/>
          <p:cNvSpPr/>
          <p:nvPr/>
        </p:nvSpPr>
        <p:spPr>
          <a:xfrm>
            <a:off x="10702575" y="21471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Creating a GridSearchCV object with cv = 10 to find the best parameters</a:t>
            </a:r>
            <a:endParaRPr sz="1300"/>
          </a:p>
        </p:txBody>
      </p:sp>
      <p:sp>
        <p:nvSpPr>
          <p:cNvPr id="229" name="Google Shape;229;p16"/>
          <p:cNvSpPr/>
          <p:nvPr/>
        </p:nvSpPr>
        <p:spPr>
          <a:xfrm>
            <a:off x="5210625" y="42153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Finding the method performs best by examining the Jaccard_score and F1_score metrics</a:t>
            </a:r>
            <a:endParaRPr sz="1100"/>
          </a:p>
        </p:txBody>
      </p:sp>
      <p:sp>
        <p:nvSpPr>
          <p:cNvPr id="230" name="Google Shape;230;p16"/>
          <p:cNvSpPr/>
          <p:nvPr/>
        </p:nvSpPr>
        <p:spPr>
          <a:xfrm>
            <a:off x="7041275" y="42153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Examining the confusion matrix for all models</a:t>
            </a:r>
            <a:endParaRPr sz="1300"/>
          </a:p>
        </p:txBody>
      </p:sp>
      <p:sp>
        <p:nvSpPr>
          <p:cNvPr id="231" name="Google Shape;231;p16"/>
          <p:cNvSpPr/>
          <p:nvPr/>
        </p:nvSpPr>
        <p:spPr>
          <a:xfrm>
            <a:off x="8871925" y="42153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Calculating the accuracy on the test data using the method .score() for all models</a:t>
            </a:r>
            <a:endParaRPr sz="1200"/>
          </a:p>
        </p:txBody>
      </p:sp>
      <p:sp>
        <p:nvSpPr>
          <p:cNvPr id="232" name="Google Shape;232;p16"/>
          <p:cNvSpPr/>
          <p:nvPr/>
        </p:nvSpPr>
        <p:spPr>
          <a:xfrm>
            <a:off x="10702575" y="42153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Applying GridSearchCV on LogReg, SVM, Decision Tree, and KNN models</a:t>
            </a:r>
            <a:endParaRPr sz="1200"/>
          </a:p>
        </p:txBody>
      </p:sp>
      <p:sp>
        <p:nvSpPr>
          <p:cNvPr id="233" name="Google Shape;233;p16"/>
          <p:cNvSpPr/>
          <p:nvPr/>
        </p:nvSpPr>
        <p:spPr>
          <a:xfrm>
            <a:off x="6608025" y="25337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16"/>
          <p:cNvSpPr/>
          <p:nvPr/>
        </p:nvSpPr>
        <p:spPr>
          <a:xfrm>
            <a:off x="8447100" y="25337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16"/>
          <p:cNvSpPr/>
          <p:nvPr/>
        </p:nvSpPr>
        <p:spPr>
          <a:xfrm>
            <a:off x="10277750" y="25337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16"/>
          <p:cNvSpPr/>
          <p:nvPr/>
        </p:nvSpPr>
        <p:spPr>
          <a:xfrm rot="5400000">
            <a:off x="10920075" y="3547050"/>
            <a:ext cx="962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16"/>
          <p:cNvSpPr/>
          <p:nvPr/>
        </p:nvSpPr>
        <p:spPr>
          <a:xfrm rot="10800000">
            <a:off x="10286175" y="46019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16"/>
          <p:cNvSpPr/>
          <p:nvPr/>
        </p:nvSpPr>
        <p:spPr>
          <a:xfrm rot="10800000">
            <a:off x="8447100" y="46019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16"/>
          <p:cNvSpPr/>
          <p:nvPr/>
        </p:nvSpPr>
        <p:spPr>
          <a:xfrm rot="10800000">
            <a:off x="6608025" y="46019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17"/>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46" name="Google Shape;246;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7" name="Google Shape;247;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1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8" name="Google Shape;258;p19"/>
          <p:cNvSpPr txBox="1"/>
          <p:nvPr>
            <p:ph idx="1" type="body"/>
          </p:nvPr>
        </p:nvSpPr>
        <p:spPr>
          <a:xfrm>
            <a:off x="770000" y="4099975"/>
            <a:ext cx="9262500" cy="23271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100000"/>
              </a:lnSpc>
              <a:spcBef>
                <a:spcPts val="1400"/>
              </a:spcBef>
              <a:spcAft>
                <a:spcPts val="0"/>
              </a:spcAft>
              <a:buClr>
                <a:srgbClr val="292929"/>
              </a:buClr>
              <a:buSzPts val="1800"/>
              <a:buChar char="•"/>
            </a:pPr>
            <a:r>
              <a:rPr lang="en-US" sz="1800">
                <a:solidFill>
                  <a:srgbClr val="292929"/>
                </a:solidFill>
              </a:rPr>
              <a:t>Explanation</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Char char="○"/>
            </a:pPr>
            <a:r>
              <a:rPr lang="en-US" sz="1800">
                <a:solidFill>
                  <a:srgbClr val="292929"/>
                </a:solidFill>
              </a:rPr>
              <a:t>The earliest lights all failed while the latest lights all succeeded.</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Char char="○"/>
            </a:pPr>
            <a:r>
              <a:rPr lang="en-US" sz="1800">
                <a:solidFill>
                  <a:srgbClr val="292929"/>
                </a:solidFill>
              </a:rPr>
              <a:t>The CCAFS SLC 40 launch site has about a half of all launches.</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Char char="○"/>
            </a:pPr>
            <a:r>
              <a:rPr lang="en-US" sz="1800">
                <a:solidFill>
                  <a:srgbClr val="292929"/>
                </a:solidFill>
              </a:rPr>
              <a:t>VAFB SLC 4E and KSC LC 39A have higher success rates.</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Char char="○"/>
            </a:pPr>
            <a:r>
              <a:rPr lang="en-US" sz="1800">
                <a:solidFill>
                  <a:srgbClr val="292929"/>
                </a:solidFill>
              </a:rPr>
              <a:t>It can be assumed that each new launch has a higher rate of success</a:t>
            </a:r>
            <a:endParaRPr sz="1800"/>
          </a:p>
        </p:txBody>
      </p:sp>
      <p:sp>
        <p:nvSpPr>
          <p:cNvPr id="259" name="Google Shape;259;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60" name="Google Shape;260;p19"/>
          <p:cNvPicPr preferRelativeResize="0"/>
          <p:nvPr/>
        </p:nvPicPr>
        <p:blipFill>
          <a:blip r:embed="rId4">
            <a:alphaModFix/>
          </a:blip>
          <a:stretch>
            <a:fillRect/>
          </a:stretch>
        </p:blipFill>
        <p:spPr>
          <a:xfrm>
            <a:off x="0" y="1439473"/>
            <a:ext cx="12192000" cy="23872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 name="Google Shape;266;p20"/>
          <p:cNvSpPr txBox="1"/>
          <p:nvPr>
            <p:ph idx="1" type="body"/>
          </p:nvPr>
        </p:nvSpPr>
        <p:spPr>
          <a:xfrm>
            <a:off x="770000" y="4368401"/>
            <a:ext cx="10095600" cy="20589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Explanation</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Font typeface="Arial"/>
              <a:buChar char="○"/>
            </a:pPr>
            <a:r>
              <a:rPr lang="en-US" sz="1800">
                <a:solidFill>
                  <a:srgbClr val="292929"/>
                </a:solidFill>
              </a:rPr>
              <a:t>For every launch site the higher the payload mass, the higher the success rate.</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Font typeface="Arial"/>
              <a:buChar char="○"/>
            </a:pPr>
            <a:r>
              <a:rPr lang="en-US" sz="1800">
                <a:solidFill>
                  <a:srgbClr val="292929"/>
                </a:solidFill>
              </a:rPr>
              <a:t>Most of the launches with payload mass over 7000 kg were successful.</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Font typeface="Arial"/>
              <a:buChar char="○"/>
            </a:pPr>
            <a:r>
              <a:rPr lang="en-US" sz="1800">
                <a:solidFill>
                  <a:srgbClr val="292929"/>
                </a:solidFill>
              </a:rPr>
              <a:t>KSC LC 39A has a 100% success rate for payload mass under 5500 kg.</a:t>
            </a:r>
            <a:endParaRPr sz="1800"/>
          </a:p>
        </p:txBody>
      </p:sp>
      <p:sp>
        <p:nvSpPr>
          <p:cNvPr id="267" name="Google Shape;267;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68" name="Google Shape;268;p20"/>
          <p:cNvPicPr preferRelativeResize="0"/>
          <p:nvPr/>
        </p:nvPicPr>
        <p:blipFill>
          <a:blip r:embed="rId4">
            <a:alphaModFix/>
          </a:blip>
          <a:stretch>
            <a:fillRect/>
          </a:stretch>
        </p:blipFill>
        <p:spPr>
          <a:xfrm>
            <a:off x="152400" y="1240099"/>
            <a:ext cx="11887201" cy="23275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4" name="Google Shape;274;p21"/>
          <p:cNvSpPr txBox="1"/>
          <p:nvPr>
            <p:ph idx="1" type="body"/>
          </p:nvPr>
        </p:nvSpPr>
        <p:spPr>
          <a:xfrm>
            <a:off x="770000" y="1610374"/>
            <a:ext cx="5134800" cy="4664700"/>
          </a:xfrm>
          <a:prstGeom prst="rect">
            <a:avLst/>
          </a:prstGeom>
          <a:noFill/>
          <a:ln>
            <a:noFill/>
          </a:ln>
        </p:spPr>
        <p:txBody>
          <a:bodyPr anchorCtr="0" anchor="t" bIns="45700" lIns="91425" spcFirstLastPara="1" rIns="91425" wrap="square" tIns="45700">
            <a:normAutofit/>
          </a:bodyPr>
          <a:lstStyle/>
          <a:p>
            <a:pPr indent="-234950" lvl="0" marL="228600" marR="0" rtl="0" algn="l">
              <a:lnSpc>
                <a:spcPct val="100000"/>
              </a:lnSpc>
              <a:spcBef>
                <a:spcPts val="1400"/>
              </a:spcBef>
              <a:spcAft>
                <a:spcPts val="0"/>
              </a:spcAft>
              <a:buClr>
                <a:srgbClr val="292929"/>
              </a:buClr>
              <a:buSzPts val="2300"/>
              <a:buFont typeface="Arial"/>
              <a:buChar char="•"/>
            </a:pPr>
            <a:r>
              <a:rPr lang="en-US" sz="2300">
                <a:solidFill>
                  <a:srgbClr val="292929"/>
                </a:solidFill>
              </a:rPr>
              <a:t>Explanation</a:t>
            </a:r>
            <a:endParaRPr sz="2300">
              <a:solidFill>
                <a:srgbClr val="292929"/>
              </a:solidFill>
            </a:endParaRPr>
          </a:p>
          <a:p>
            <a:pPr indent="-374650" lvl="1" marL="914400" marR="0" rtl="0" algn="l">
              <a:lnSpc>
                <a:spcPct val="100000"/>
              </a:lnSpc>
              <a:spcBef>
                <a:spcPts val="1400"/>
              </a:spcBef>
              <a:spcAft>
                <a:spcPts val="0"/>
              </a:spcAft>
              <a:buClr>
                <a:srgbClr val="292929"/>
              </a:buClr>
              <a:buSzPts val="2300"/>
              <a:buFont typeface="Arial"/>
              <a:buChar char="○"/>
            </a:pPr>
            <a:r>
              <a:rPr lang="en-US" sz="2300">
                <a:solidFill>
                  <a:srgbClr val="292929"/>
                </a:solidFill>
              </a:rPr>
              <a:t>Orbits with 100% success rate</a:t>
            </a:r>
            <a:endParaRPr sz="2300">
              <a:solidFill>
                <a:srgbClr val="292929"/>
              </a:solidFill>
            </a:endParaRPr>
          </a:p>
          <a:p>
            <a:pPr indent="-374650" lvl="2" marL="1371600" marR="0" rtl="0" algn="l">
              <a:lnSpc>
                <a:spcPct val="100000"/>
              </a:lnSpc>
              <a:spcBef>
                <a:spcPts val="1400"/>
              </a:spcBef>
              <a:spcAft>
                <a:spcPts val="0"/>
              </a:spcAft>
              <a:buClr>
                <a:srgbClr val="292929"/>
              </a:buClr>
              <a:buSzPts val="2300"/>
              <a:buFont typeface="Arial"/>
              <a:buChar char="■"/>
            </a:pPr>
            <a:r>
              <a:rPr lang="en-US" sz="2300">
                <a:solidFill>
                  <a:srgbClr val="292929"/>
                </a:solidFill>
              </a:rPr>
              <a:t>ES-L1, GEO, HEO, SSO</a:t>
            </a:r>
            <a:endParaRPr sz="2300">
              <a:solidFill>
                <a:srgbClr val="292929"/>
              </a:solidFill>
            </a:endParaRPr>
          </a:p>
          <a:p>
            <a:pPr indent="-374650" lvl="1" marL="914400" marR="0" rtl="0" algn="l">
              <a:lnSpc>
                <a:spcPct val="100000"/>
              </a:lnSpc>
              <a:spcBef>
                <a:spcPts val="1400"/>
              </a:spcBef>
              <a:spcAft>
                <a:spcPts val="0"/>
              </a:spcAft>
              <a:buClr>
                <a:srgbClr val="292929"/>
              </a:buClr>
              <a:buSzPts val="2300"/>
              <a:buFont typeface="Arial"/>
              <a:buChar char="○"/>
            </a:pPr>
            <a:r>
              <a:rPr lang="en-US" sz="2300">
                <a:solidFill>
                  <a:srgbClr val="292929"/>
                </a:solidFill>
              </a:rPr>
              <a:t>Orbits with 0% success rate</a:t>
            </a:r>
            <a:endParaRPr sz="2300">
              <a:solidFill>
                <a:srgbClr val="292929"/>
              </a:solidFill>
            </a:endParaRPr>
          </a:p>
          <a:p>
            <a:pPr indent="-374650" lvl="2" marL="1371600" marR="0" rtl="0" algn="l">
              <a:lnSpc>
                <a:spcPct val="100000"/>
              </a:lnSpc>
              <a:spcBef>
                <a:spcPts val="1400"/>
              </a:spcBef>
              <a:spcAft>
                <a:spcPts val="0"/>
              </a:spcAft>
              <a:buClr>
                <a:srgbClr val="292929"/>
              </a:buClr>
              <a:buSzPts val="2300"/>
              <a:buFont typeface="Arial"/>
              <a:buChar char="■"/>
            </a:pPr>
            <a:r>
              <a:rPr lang="en-US" sz="2300">
                <a:solidFill>
                  <a:srgbClr val="292929"/>
                </a:solidFill>
              </a:rPr>
              <a:t>SO</a:t>
            </a:r>
            <a:endParaRPr sz="2300">
              <a:solidFill>
                <a:srgbClr val="292929"/>
              </a:solidFill>
            </a:endParaRPr>
          </a:p>
          <a:p>
            <a:pPr indent="-374650" lvl="1" marL="914400" marR="0" rtl="0" algn="l">
              <a:lnSpc>
                <a:spcPct val="100000"/>
              </a:lnSpc>
              <a:spcBef>
                <a:spcPts val="1400"/>
              </a:spcBef>
              <a:spcAft>
                <a:spcPts val="0"/>
              </a:spcAft>
              <a:buClr>
                <a:srgbClr val="292929"/>
              </a:buClr>
              <a:buSzPts val="2300"/>
              <a:buFont typeface="Arial"/>
              <a:buChar char="○"/>
            </a:pPr>
            <a:r>
              <a:rPr lang="en-US" sz="2300">
                <a:solidFill>
                  <a:srgbClr val="292929"/>
                </a:solidFill>
              </a:rPr>
              <a:t>Orbits with success rate between 50% and 85%</a:t>
            </a:r>
            <a:endParaRPr sz="2300">
              <a:solidFill>
                <a:srgbClr val="292929"/>
              </a:solidFill>
            </a:endParaRPr>
          </a:p>
          <a:p>
            <a:pPr indent="-374650" lvl="2" marL="1371600" marR="0" rtl="0" algn="l">
              <a:lnSpc>
                <a:spcPct val="100000"/>
              </a:lnSpc>
              <a:spcBef>
                <a:spcPts val="1400"/>
              </a:spcBef>
              <a:spcAft>
                <a:spcPts val="0"/>
              </a:spcAft>
              <a:buClr>
                <a:srgbClr val="292929"/>
              </a:buClr>
              <a:buSzPts val="2300"/>
              <a:buFont typeface="Arial"/>
              <a:buChar char="■"/>
            </a:pPr>
            <a:r>
              <a:rPr lang="en-US" sz="2300">
                <a:solidFill>
                  <a:srgbClr val="292929"/>
                </a:solidFill>
              </a:rPr>
              <a:t>GTO, ISS, LEO, MEO, PO</a:t>
            </a:r>
            <a:endParaRPr sz="2300"/>
          </a:p>
        </p:txBody>
      </p:sp>
      <p:sp>
        <p:nvSpPr>
          <p:cNvPr id="275" name="Google Shape;275;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76" name="Google Shape;276;p21"/>
          <p:cNvPicPr preferRelativeResize="0"/>
          <p:nvPr/>
        </p:nvPicPr>
        <p:blipFill>
          <a:blip r:embed="rId4">
            <a:alphaModFix/>
          </a:blip>
          <a:stretch>
            <a:fillRect/>
          </a:stretch>
        </p:blipFill>
        <p:spPr>
          <a:xfrm>
            <a:off x="6436600" y="1471451"/>
            <a:ext cx="4475126" cy="432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p22"/>
          <p:cNvSpPr txBox="1"/>
          <p:nvPr>
            <p:ph idx="1" type="body"/>
          </p:nvPr>
        </p:nvSpPr>
        <p:spPr>
          <a:xfrm>
            <a:off x="860725" y="4174025"/>
            <a:ext cx="10032600" cy="1851300"/>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rPr>
              <a:t>Explanation</a:t>
            </a:r>
            <a:endParaRPr sz="2000">
              <a:solidFill>
                <a:srgbClr val="292929"/>
              </a:solidFill>
            </a:endParaRPr>
          </a:p>
          <a:p>
            <a:pPr indent="-355600" lvl="1" marL="914400" marR="0" rtl="0" algn="l">
              <a:lnSpc>
                <a:spcPct val="100000"/>
              </a:lnSpc>
              <a:spcBef>
                <a:spcPts val="1400"/>
              </a:spcBef>
              <a:spcAft>
                <a:spcPts val="0"/>
              </a:spcAft>
              <a:buClr>
                <a:srgbClr val="292929"/>
              </a:buClr>
              <a:buSzPts val="2000"/>
              <a:buFont typeface="Arial"/>
              <a:buChar char="○"/>
            </a:pPr>
            <a:r>
              <a:rPr lang="en-US" sz="2000">
                <a:solidFill>
                  <a:srgbClr val="292929"/>
                </a:solidFill>
              </a:rPr>
              <a:t>In the LEO orbit the Success appears related to the number of flights; on the other hand, there seems to be no relationship between flight number for the GTO orbit type.</a:t>
            </a:r>
            <a:endParaRPr sz="2000"/>
          </a:p>
        </p:txBody>
      </p:sp>
      <p:sp>
        <p:nvSpPr>
          <p:cNvPr id="283" name="Google Shape;283;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84" name="Google Shape;284;p22"/>
          <p:cNvPicPr preferRelativeResize="0"/>
          <p:nvPr/>
        </p:nvPicPr>
        <p:blipFill>
          <a:blip r:embed="rId4">
            <a:alphaModFix/>
          </a:blip>
          <a:stretch>
            <a:fillRect/>
          </a:stretch>
        </p:blipFill>
        <p:spPr>
          <a:xfrm>
            <a:off x="152400" y="1240099"/>
            <a:ext cx="11887201" cy="23333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23"/>
          <p:cNvSpPr txBox="1"/>
          <p:nvPr>
            <p:ph idx="1" type="body"/>
          </p:nvPr>
        </p:nvSpPr>
        <p:spPr>
          <a:xfrm>
            <a:off x="770000" y="3914900"/>
            <a:ext cx="10002900" cy="2110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Explanation</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Font typeface="Arial"/>
              <a:buChar char="○"/>
            </a:pPr>
            <a:r>
              <a:rPr lang="en-US" sz="2200">
                <a:solidFill>
                  <a:srgbClr val="292929"/>
                </a:solidFill>
              </a:rPr>
              <a:t>Heavy payloads have a negative </a:t>
            </a:r>
            <a:r>
              <a:rPr lang="en-US" sz="2200">
                <a:solidFill>
                  <a:srgbClr val="292929"/>
                </a:solidFill>
              </a:rPr>
              <a:t>influence</a:t>
            </a:r>
            <a:r>
              <a:rPr lang="en-US" sz="2200">
                <a:solidFill>
                  <a:srgbClr val="292929"/>
                </a:solidFill>
              </a:rPr>
              <a:t> on GTO orbit types and positive on GTO, and Polar LEO (ISS) orbit types.</a:t>
            </a:r>
            <a:endParaRPr sz="2200"/>
          </a:p>
        </p:txBody>
      </p:sp>
      <p:sp>
        <p:nvSpPr>
          <p:cNvPr id="291" name="Google Shape;291;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92" name="Google Shape;292;p23"/>
          <p:cNvPicPr preferRelativeResize="0"/>
          <p:nvPr/>
        </p:nvPicPr>
        <p:blipFill>
          <a:blip r:embed="rId4">
            <a:alphaModFix/>
          </a:blip>
          <a:stretch>
            <a:fillRect/>
          </a:stretch>
        </p:blipFill>
        <p:spPr>
          <a:xfrm>
            <a:off x="152400" y="1240099"/>
            <a:ext cx="11887201" cy="23333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24"/>
          <p:cNvSpPr txBox="1"/>
          <p:nvPr>
            <p:ph idx="1" type="body"/>
          </p:nvPr>
        </p:nvSpPr>
        <p:spPr>
          <a:xfrm>
            <a:off x="770000" y="1397525"/>
            <a:ext cx="4699800" cy="4132500"/>
          </a:xfrm>
          <a:prstGeom prst="rect">
            <a:avLst/>
          </a:prstGeom>
          <a:noFill/>
          <a:ln>
            <a:noFill/>
          </a:ln>
        </p:spPr>
        <p:txBody>
          <a:bodyPr anchorCtr="0" anchor="t" bIns="45700" lIns="91425" spcFirstLastPara="1" rIns="91425" wrap="square" tIns="45700">
            <a:normAutofit/>
          </a:bodyPr>
          <a:lstStyle/>
          <a:p>
            <a:pPr indent="-241300" lvl="0" marL="228600" marR="0" rtl="0" algn="l">
              <a:lnSpc>
                <a:spcPct val="100000"/>
              </a:lnSpc>
              <a:spcBef>
                <a:spcPts val="1400"/>
              </a:spcBef>
              <a:spcAft>
                <a:spcPts val="0"/>
              </a:spcAft>
              <a:buClr>
                <a:srgbClr val="292929"/>
              </a:buClr>
              <a:buSzPts val="2400"/>
              <a:buFont typeface="Arial"/>
              <a:buChar char="•"/>
            </a:pPr>
            <a:r>
              <a:rPr lang="en-US" sz="2400">
                <a:solidFill>
                  <a:srgbClr val="292929"/>
                </a:solidFill>
              </a:rPr>
              <a:t>Explanation</a:t>
            </a:r>
            <a:endParaRPr sz="2400">
              <a:solidFill>
                <a:srgbClr val="292929"/>
              </a:solidFill>
            </a:endParaRPr>
          </a:p>
          <a:p>
            <a:pPr indent="-381000" lvl="1" marL="914400" marR="0" rtl="0" algn="l">
              <a:lnSpc>
                <a:spcPct val="100000"/>
              </a:lnSpc>
              <a:spcBef>
                <a:spcPts val="1400"/>
              </a:spcBef>
              <a:spcAft>
                <a:spcPts val="0"/>
              </a:spcAft>
              <a:buClr>
                <a:srgbClr val="292929"/>
              </a:buClr>
              <a:buSzPts val="2400"/>
              <a:buFont typeface="Arial"/>
              <a:buChar char="○"/>
            </a:pPr>
            <a:r>
              <a:rPr lang="en-US" sz="2400">
                <a:solidFill>
                  <a:srgbClr val="292929"/>
                </a:solidFill>
              </a:rPr>
              <a:t>The success rate since 2013 increased until 2018 where it saw a slight decline.</a:t>
            </a:r>
            <a:endParaRPr sz="2400">
              <a:solidFill>
                <a:srgbClr val="292929"/>
              </a:solidFill>
            </a:endParaRPr>
          </a:p>
          <a:p>
            <a:pPr indent="-381000" lvl="1" marL="914400" marR="0" rtl="0" algn="l">
              <a:lnSpc>
                <a:spcPct val="100000"/>
              </a:lnSpc>
              <a:spcBef>
                <a:spcPts val="1400"/>
              </a:spcBef>
              <a:spcAft>
                <a:spcPts val="0"/>
              </a:spcAft>
              <a:buClr>
                <a:srgbClr val="292929"/>
              </a:buClr>
              <a:buSzPts val="2400"/>
              <a:buFont typeface="Arial"/>
              <a:buChar char="○"/>
            </a:pPr>
            <a:r>
              <a:rPr lang="en-US" sz="2400">
                <a:solidFill>
                  <a:srgbClr val="292929"/>
                </a:solidFill>
              </a:rPr>
              <a:t>The success rate continues to improve from 2018 to 2020.</a:t>
            </a:r>
            <a:endParaRPr sz="2400"/>
          </a:p>
        </p:txBody>
      </p:sp>
      <p:sp>
        <p:nvSpPr>
          <p:cNvPr id="299" name="Google Shape;299;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00" name="Google Shape;300;p24"/>
          <p:cNvPicPr preferRelativeResize="0"/>
          <p:nvPr/>
        </p:nvPicPr>
        <p:blipFill>
          <a:blip r:embed="rId4">
            <a:alphaModFix/>
          </a:blip>
          <a:stretch>
            <a:fillRect/>
          </a:stretch>
        </p:blipFill>
        <p:spPr>
          <a:xfrm>
            <a:off x="6038625" y="1397526"/>
            <a:ext cx="5383351" cy="4132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6" name="Google Shape;306;p25"/>
          <p:cNvSpPr txBox="1"/>
          <p:nvPr>
            <p:ph idx="1" type="body"/>
          </p:nvPr>
        </p:nvSpPr>
        <p:spPr>
          <a:xfrm>
            <a:off x="770000" y="1665900"/>
            <a:ext cx="4699800" cy="4510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There are four total site names in the dataset.</a:t>
            </a:r>
            <a:endParaRPr/>
          </a:p>
        </p:txBody>
      </p:sp>
      <p:sp>
        <p:nvSpPr>
          <p:cNvPr id="307" name="Google Shape;307;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308" name="Google Shape;308;p25"/>
          <p:cNvPicPr preferRelativeResize="0"/>
          <p:nvPr/>
        </p:nvPicPr>
        <p:blipFill>
          <a:blip r:embed="rId4">
            <a:alphaModFix/>
          </a:blip>
          <a:stretch>
            <a:fillRect/>
          </a:stretch>
        </p:blipFill>
        <p:spPr>
          <a:xfrm>
            <a:off x="5469800" y="2017524"/>
            <a:ext cx="6417401" cy="34607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26"/>
          <p:cNvSpPr txBox="1"/>
          <p:nvPr>
            <p:ph idx="1" type="body"/>
          </p:nvPr>
        </p:nvSpPr>
        <p:spPr>
          <a:xfrm>
            <a:off x="770000" y="4766350"/>
            <a:ext cx="10113900" cy="1660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This shows launch site names that begin with CCA and limits the results to 5 rows.</a:t>
            </a:r>
            <a:endParaRPr/>
          </a:p>
        </p:txBody>
      </p:sp>
      <p:sp>
        <p:nvSpPr>
          <p:cNvPr id="315" name="Google Shape;315;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316" name="Google Shape;316;p26"/>
          <p:cNvPicPr preferRelativeResize="0"/>
          <p:nvPr/>
        </p:nvPicPr>
        <p:blipFill>
          <a:blip r:embed="rId4">
            <a:alphaModFix/>
          </a:blip>
          <a:stretch>
            <a:fillRect/>
          </a:stretch>
        </p:blipFill>
        <p:spPr>
          <a:xfrm>
            <a:off x="0" y="1445747"/>
            <a:ext cx="12192000" cy="32504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2" name="Google Shape;322;p27"/>
          <p:cNvSpPr txBox="1"/>
          <p:nvPr>
            <p:ph idx="1" type="body"/>
          </p:nvPr>
        </p:nvSpPr>
        <p:spPr>
          <a:xfrm>
            <a:off x="770000" y="3993354"/>
            <a:ext cx="9745500" cy="2183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total mass payload is 45,596 KG</a:t>
            </a:r>
            <a:endParaRPr/>
          </a:p>
        </p:txBody>
      </p:sp>
      <p:sp>
        <p:nvSpPr>
          <p:cNvPr id="323" name="Google Shape;323;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24" name="Google Shape;324;p27"/>
          <p:cNvPicPr preferRelativeResize="0"/>
          <p:nvPr/>
        </p:nvPicPr>
        <p:blipFill>
          <a:blip r:embed="rId4">
            <a:alphaModFix/>
          </a:blip>
          <a:stretch>
            <a:fillRect/>
          </a:stretch>
        </p:blipFill>
        <p:spPr>
          <a:xfrm>
            <a:off x="0" y="1305212"/>
            <a:ext cx="12192002" cy="2470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0" name="Google Shape;330;p28"/>
          <p:cNvSpPr txBox="1"/>
          <p:nvPr>
            <p:ph idx="1" type="body"/>
          </p:nvPr>
        </p:nvSpPr>
        <p:spPr>
          <a:xfrm>
            <a:off x="770000" y="4238818"/>
            <a:ext cx="9745500" cy="1938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Average mass payload for Falcon 9 launches is 2,535 KG</a:t>
            </a:r>
            <a:endParaRPr/>
          </a:p>
        </p:txBody>
      </p:sp>
      <p:sp>
        <p:nvSpPr>
          <p:cNvPr id="331" name="Google Shape;331;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332" name="Google Shape;332;p28"/>
          <p:cNvPicPr preferRelativeResize="0"/>
          <p:nvPr/>
        </p:nvPicPr>
        <p:blipFill>
          <a:blip r:embed="rId4">
            <a:alphaModFix/>
          </a:blip>
          <a:stretch>
            <a:fillRect/>
          </a:stretch>
        </p:blipFill>
        <p:spPr>
          <a:xfrm>
            <a:off x="0" y="1529241"/>
            <a:ext cx="12191998" cy="25803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8" name="Google Shape;338;p29"/>
          <p:cNvSpPr txBox="1"/>
          <p:nvPr>
            <p:ph idx="1" type="body"/>
          </p:nvPr>
        </p:nvSpPr>
        <p:spPr>
          <a:xfrm>
            <a:off x="770000" y="3942649"/>
            <a:ext cx="9745500" cy="2234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first successful ground landing was 2015-12-22</a:t>
            </a:r>
            <a:endParaRPr/>
          </a:p>
        </p:txBody>
      </p:sp>
      <p:sp>
        <p:nvSpPr>
          <p:cNvPr id="339" name="Google Shape;339;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40" name="Google Shape;340;p29"/>
          <p:cNvPicPr preferRelativeResize="0"/>
          <p:nvPr/>
        </p:nvPicPr>
        <p:blipFill>
          <a:blip r:embed="rId4">
            <a:alphaModFix/>
          </a:blip>
          <a:stretch>
            <a:fillRect/>
          </a:stretch>
        </p:blipFill>
        <p:spPr>
          <a:xfrm>
            <a:off x="0" y="1396010"/>
            <a:ext cx="12192002" cy="23895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6" name="Google Shape;346;p30"/>
          <p:cNvSpPr txBox="1"/>
          <p:nvPr>
            <p:ph idx="1" type="body"/>
          </p:nvPr>
        </p:nvSpPr>
        <p:spPr>
          <a:xfrm>
            <a:off x="770000" y="4285093"/>
            <a:ext cx="9745500" cy="1891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shows all booster versions with payloads between 4,000 KG and 6,000 KG wich successful landings.</a:t>
            </a:r>
            <a:endParaRPr/>
          </a:p>
        </p:txBody>
      </p:sp>
      <p:sp>
        <p:nvSpPr>
          <p:cNvPr id="347" name="Google Shape;347;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48" name="Google Shape;348;p30"/>
          <p:cNvPicPr preferRelativeResize="0"/>
          <p:nvPr/>
        </p:nvPicPr>
        <p:blipFill>
          <a:blip r:embed="rId4">
            <a:alphaModFix/>
          </a:blip>
          <a:stretch>
            <a:fillRect/>
          </a:stretch>
        </p:blipFill>
        <p:spPr>
          <a:xfrm>
            <a:off x="0" y="1350169"/>
            <a:ext cx="12192000" cy="27860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68403" y="1377449"/>
            <a:ext cx="6771479" cy="5300181"/>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2800">
              <a:solidFill>
                <a:srgbClr val="292929"/>
              </a:solidFill>
              <a:latin typeface="IBM Plex Mono"/>
              <a:ea typeface="IBM Plex Mono"/>
              <a:cs typeface="IBM Plex Mono"/>
              <a:sym typeface="IBM Plex Mono"/>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Data collection</a:t>
            </a:r>
            <a:endParaRPr b="0" i="0" sz="2800" u="none" cap="none" strike="noStrike">
              <a:solidFill>
                <a:srgbClr val="292929"/>
              </a:solidFill>
              <a:latin typeface="IBM Plex Mono"/>
              <a:ea typeface="IBM Plex Mono"/>
              <a:cs typeface="IBM Plex Mono"/>
              <a:sym typeface="IBM Plex Mono"/>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Data wrangling</a:t>
            </a:r>
            <a:endParaRPr b="0" i="0" sz="2800" u="none" cap="none" strike="noStrike">
              <a:solidFill>
                <a:srgbClr val="292929"/>
              </a:solidFill>
              <a:latin typeface="IBM Plex Mono"/>
              <a:ea typeface="IBM Plex Mono"/>
              <a:cs typeface="IBM Plex Mono"/>
              <a:sym typeface="IBM Plex Mono"/>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Exploratory Data Analysis with Data Visualization</a:t>
            </a:r>
            <a:endParaRPr b="0" i="0" sz="2800" u="none" cap="none" strike="noStrike">
              <a:solidFill>
                <a:srgbClr val="292929"/>
              </a:solidFill>
              <a:latin typeface="IBM Plex Mono"/>
              <a:ea typeface="IBM Plex Mono"/>
              <a:cs typeface="IBM Plex Mono"/>
              <a:sym typeface="IBM Plex Mono"/>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Exploratory Data Analysis with SQL </a:t>
            </a:r>
            <a:endParaRPr b="0" i="0" sz="2800" u="none" cap="none" strike="noStrike">
              <a:solidFill>
                <a:srgbClr val="292929"/>
              </a:solidFill>
              <a:latin typeface="IBM Plex Mono"/>
              <a:ea typeface="IBM Plex Mono"/>
              <a:cs typeface="IBM Plex Mono"/>
              <a:sym typeface="IBM Plex Mono"/>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Building an interactive map with Folium</a:t>
            </a:r>
            <a:endParaRPr b="0" i="0" sz="2800" u="none" cap="none" strike="noStrike">
              <a:solidFill>
                <a:srgbClr val="292929"/>
              </a:solidFill>
              <a:latin typeface="IBM Plex Mono"/>
              <a:ea typeface="IBM Plex Mono"/>
              <a:cs typeface="IBM Plex Mono"/>
              <a:sym typeface="IBM Plex Mono"/>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Building a Dashboard with Plotly Dash</a:t>
            </a:r>
            <a:endParaRPr b="0" i="0" sz="2800" u="none" cap="none" strike="noStrike">
              <a:solidFill>
                <a:srgbClr val="292929"/>
              </a:solidFill>
              <a:latin typeface="IBM Plex Mono"/>
              <a:ea typeface="IBM Plex Mono"/>
              <a:cs typeface="IBM Plex Mono"/>
              <a:sym typeface="IBM Plex Mono"/>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Predictive analysis (</a:t>
            </a:r>
            <a:r>
              <a:rPr lang="en-US" sz="1800">
                <a:solidFill>
                  <a:srgbClr val="292929"/>
                </a:solidFill>
              </a:rPr>
              <a:t>Classification</a:t>
            </a:r>
            <a:r>
              <a:rPr b="0" i="0" lang="en-US" sz="1800" u="none" cap="none" strike="noStrike">
                <a:solidFill>
                  <a:srgbClr val="292929"/>
                </a:solidFill>
                <a:latin typeface="Arial"/>
                <a:ea typeface="Arial"/>
                <a:cs typeface="Arial"/>
                <a:sym typeface="Arial"/>
              </a:rPr>
              <a:t>)</a:t>
            </a:r>
            <a:endParaRPr b="0" i="0" sz="2800" u="none" cap="none" strike="noStrike">
              <a:solidFill>
                <a:srgbClr val="292929"/>
              </a:solidFill>
              <a:latin typeface="IBM Plex Mono"/>
              <a:ea typeface="IBM Plex Mono"/>
              <a:cs typeface="IBM Plex Mono"/>
              <a:sym typeface="IBM Plex Mono"/>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3200">
              <a:solidFill>
                <a:srgbClr val="292929"/>
              </a:solidFill>
              <a:latin typeface="IBM Plex Mono"/>
              <a:ea typeface="IBM Plex Mono"/>
              <a:cs typeface="IBM Plex Mono"/>
              <a:sym typeface="IBM Plex Mono"/>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Exploratory Data Analysis results</a:t>
            </a:r>
            <a:endParaRPr b="0" i="0" sz="2800" u="none" cap="none" strike="noStrike">
              <a:solidFill>
                <a:srgbClr val="292929"/>
              </a:solidFill>
              <a:latin typeface="IBM Plex Mono"/>
              <a:ea typeface="IBM Plex Mono"/>
              <a:cs typeface="IBM Plex Mono"/>
              <a:sym typeface="IBM Plex Mono"/>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Interactive analytics demo in screenshots</a:t>
            </a:r>
            <a:endParaRPr b="0" i="0" sz="1800" u="none" cap="none" strike="noStrike">
              <a:solidFill>
                <a:srgbClr val="292929"/>
              </a:solidFill>
              <a:latin typeface="IBM Plex Mono"/>
              <a:ea typeface="IBM Plex Mono"/>
              <a:cs typeface="IBM Plex Mono"/>
              <a:sym typeface="IBM Plex Mono"/>
            </a:endParaRPr>
          </a:p>
          <a:p>
            <a:pPr indent="-228600" lvl="1" marL="685800" marR="0" rtl="0" algn="l">
              <a:lnSpc>
                <a:spcPct val="10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Predictive analysis results</a:t>
            </a:r>
            <a:endParaRPr b="0" i="0" sz="1800" u="none" cap="none" strike="noStrike">
              <a:solidFill>
                <a:srgbClr val="292929"/>
              </a:solidFill>
              <a:latin typeface="IBM Plex Mono"/>
              <a:ea typeface="IBM Plex Mono"/>
              <a:cs typeface="IBM Plex Mono"/>
              <a:sym typeface="IBM Plex Mono"/>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4" name="Google Shape;354;p31"/>
          <p:cNvSpPr txBox="1"/>
          <p:nvPr>
            <p:ph idx="1" type="body"/>
          </p:nvPr>
        </p:nvSpPr>
        <p:spPr>
          <a:xfrm>
            <a:off x="770000" y="5312404"/>
            <a:ext cx="9745500" cy="1249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Summary totals from the dataset. The majority of mission outcomes were </a:t>
            </a:r>
            <a:r>
              <a:rPr lang="en-US" sz="2200">
                <a:solidFill>
                  <a:srgbClr val="292929"/>
                </a:solidFill>
              </a:rPr>
              <a:t>successful. </a:t>
            </a:r>
            <a:endParaRPr/>
          </a:p>
        </p:txBody>
      </p:sp>
      <p:sp>
        <p:nvSpPr>
          <p:cNvPr id="355" name="Google Shape;355;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56" name="Google Shape;356;p31"/>
          <p:cNvPicPr preferRelativeResize="0"/>
          <p:nvPr/>
        </p:nvPicPr>
        <p:blipFill>
          <a:blip r:embed="rId4">
            <a:alphaModFix/>
          </a:blip>
          <a:stretch>
            <a:fillRect/>
          </a:stretch>
        </p:blipFill>
        <p:spPr>
          <a:xfrm>
            <a:off x="0" y="1282652"/>
            <a:ext cx="12192001" cy="39878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32"/>
          <p:cNvSpPr txBox="1"/>
          <p:nvPr>
            <p:ph idx="1" type="body"/>
          </p:nvPr>
        </p:nvSpPr>
        <p:spPr>
          <a:xfrm>
            <a:off x="770000" y="5506754"/>
            <a:ext cx="9745500" cy="920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 full list of boosters that carried their maximum payload</a:t>
            </a:r>
            <a:endParaRPr/>
          </a:p>
        </p:txBody>
      </p:sp>
      <p:sp>
        <p:nvSpPr>
          <p:cNvPr id="363" name="Google Shape;363;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64" name="Google Shape;364;p32"/>
          <p:cNvPicPr preferRelativeResize="0"/>
          <p:nvPr/>
        </p:nvPicPr>
        <p:blipFill>
          <a:blip r:embed="rId4">
            <a:alphaModFix/>
          </a:blip>
          <a:stretch>
            <a:fillRect/>
          </a:stretch>
        </p:blipFill>
        <p:spPr>
          <a:xfrm>
            <a:off x="1093938" y="1323300"/>
            <a:ext cx="9097727" cy="41370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0" name="Google Shape;370;p33"/>
          <p:cNvSpPr txBox="1"/>
          <p:nvPr>
            <p:ph idx="1" type="body"/>
          </p:nvPr>
        </p:nvSpPr>
        <p:spPr>
          <a:xfrm>
            <a:off x="770000" y="4720075"/>
            <a:ext cx="9745500" cy="17676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Shows all failed drone to ship landing outcomes in 2015</a:t>
            </a:r>
            <a:endParaRPr sz="2800">
              <a:solidFill>
                <a:srgbClr val="292929"/>
              </a:solidFill>
              <a:latin typeface="Arial"/>
              <a:ea typeface="Arial"/>
              <a:cs typeface="Arial"/>
              <a:sym typeface="Arial"/>
            </a:endParaRPr>
          </a:p>
        </p:txBody>
      </p:sp>
      <p:sp>
        <p:nvSpPr>
          <p:cNvPr id="371" name="Google Shape;371;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2" name="Google Shape;372;p33"/>
          <p:cNvPicPr preferRelativeResize="0"/>
          <p:nvPr/>
        </p:nvPicPr>
        <p:blipFill>
          <a:blip r:embed="rId4">
            <a:alphaModFix/>
          </a:blip>
          <a:stretch>
            <a:fillRect/>
          </a:stretch>
        </p:blipFill>
        <p:spPr>
          <a:xfrm>
            <a:off x="0" y="1314903"/>
            <a:ext cx="12192000" cy="331379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8" name="Google Shape;378;p34"/>
          <p:cNvSpPr txBox="1"/>
          <p:nvPr>
            <p:ph idx="1" type="body"/>
          </p:nvPr>
        </p:nvSpPr>
        <p:spPr>
          <a:xfrm>
            <a:off x="770006" y="1825625"/>
            <a:ext cx="3543000" cy="4393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Ranks the count of landing outcomes (such as Failure (drone ship) or Success (ground pad)) between the date 2010-06-04 and 2017-03-20, in descending order</a:t>
            </a:r>
            <a:r>
              <a:rPr lang="en-US"/>
              <a:t>.</a:t>
            </a:r>
            <a:endParaRPr/>
          </a:p>
        </p:txBody>
      </p:sp>
      <p:sp>
        <p:nvSpPr>
          <p:cNvPr id="379" name="Google Shape;379;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80" name="Google Shape;380;p34"/>
          <p:cNvPicPr preferRelativeResize="0"/>
          <p:nvPr/>
        </p:nvPicPr>
        <p:blipFill>
          <a:blip r:embed="rId4">
            <a:alphaModFix/>
          </a:blip>
          <a:stretch>
            <a:fillRect/>
          </a:stretch>
        </p:blipFill>
        <p:spPr>
          <a:xfrm>
            <a:off x="4803301" y="1592400"/>
            <a:ext cx="6601000" cy="44331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35"/>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1" name="Google Shape;391;p36"/>
          <p:cNvSpPr txBox="1"/>
          <p:nvPr>
            <p:ph idx="1" type="body"/>
          </p:nvPr>
        </p:nvSpPr>
        <p:spPr>
          <a:xfrm>
            <a:off x="770006" y="1825625"/>
            <a:ext cx="3839100" cy="4351200"/>
          </a:xfrm>
          <a:prstGeom prst="rect">
            <a:avLst/>
          </a:prstGeom>
          <a:noFill/>
          <a:ln>
            <a:noFill/>
          </a:ln>
        </p:spPr>
        <p:txBody>
          <a:bodyPr anchorCtr="0" anchor="t" bIns="45700" lIns="91425" spcFirstLastPara="1" rIns="91425" wrap="square" tIns="45700">
            <a:noAutofit/>
          </a:bodyPr>
          <a:lstStyle/>
          <a:p>
            <a:pPr indent="-323850" lvl="0" marL="457200" rtl="0" algn="l">
              <a:lnSpc>
                <a:spcPct val="115000"/>
              </a:lnSpc>
              <a:spcBef>
                <a:spcPts val="1200"/>
              </a:spcBef>
              <a:spcAft>
                <a:spcPts val="0"/>
              </a:spcAft>
              <a:buClr>
                <a:schemeClr val="dk1"/>
              </a:buClr>
              <a:buSzPts val="1500"/>
              <a:buChar char="●"/>
            </a:pPr>
            <a:r>
              <a:rPr b="1" lang="en-US" sz="1500">
                <a:solidFill>
                  <a:schemeClr val="dk1"/>
                </a:solidFill>
              </a:rPr>
              <a:t>Proximity to the Equator</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Most launch sites are located near the equator, where Earth's rotation is fastest (1,670 km/h).</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Launching from the equator provides an initial velocity advantage due to inertia, helping spacecraft achieve and maintain orbit efficiently.</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US" sz="1500">
                <a:solidFill>
                  <a:schemeClr val="dk1"/>
                </a:solidFill>
              </a:rPr>
              <a:t>Proximity to the Coast</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All launch sites are positioned close to the coast.</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Launching rockets over the ocean reduces the risk of debris falling or explosions occurring near populated areas.</a:t>
            </a:r>
            <a:endParaRPr sz="1500">
              <a:solidFill>
                <a:srgbClr val="292929"/>
              </a:solidFill>
            </a:endParaRPr>
          </a:p>
        </p:txBody>
      </p:sp>
      <p:sp>
        <p:nvSpPr>
          <p:cNvPr id="392" name="Google Shape;392;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SpaceX Launch Sites</a:t>
            </a:r>
            <a:endParaRPr/>
          </a:p>
        </p:txBody>
      </p:sp>
      <p:pic>
        <p:nvPicPr>
          <p:cNvPr id="393" name="Google Shape;393;p36"/>
          <p:cNvPicPr preferRelativeResize="0"/>
          <p:nvPr/>
        </p:nvPicPr>
        <p:blipFill>
          <a:blip r:embed="rId4">
            <a:alphaModFix/>
          </a:blip>
          <a:stretch>
            <a:fillRect/>
          </a:stretch>
        </p:blipFill>
        <p:spPr>
          <a:xfrm>
            <a:off x="5640731" y="1480724"/>
            <a:ext cx="5546521" cy="46330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9" name="Google Shape;399;p37"/>
          <p:cNvSpPr txBox="1"/>
          <p:nvPr>
            <p:ph idx="1" type="body"/>
          </p:nvPr>
        </p:nvSpPr>
        <p:spPr>
          <a:xfrm>
            <a:off x="769998" y="1825625"/>
            <a:ext cx="4968300" cy="4351200"/>
          </a:xfrm>
          <a:prstGeom prst="rect">
            <a:avLst/>
          </a:prstGeom>
          <a:noFill/>
          <a:ln>
            <a:noFill/>
          </a:ln>
        </p:spPr>
        <p:txBody>
          <a:bodyPr anchorCtr="0" anchor="t" bIns="45700" lIns="91425" spcFirstLastPara="1" rIns="91425" wrap="square" tIns="45700">
            <a:normAutofit/>
          </a:bodyPr>
          <a:lstStyle/>
          <a:p>
            <a:pPr indent="-323850" lvl="0" marL="457200" rtl="0" algn="l">
              <a:lnSpc>
                <a:spcPct val="115000"/>
              </a:lnSpc>
              <a:spcBef>
                <a:spcPts val="1200"/>
              </a:spcBef>
              <a:spcAft>
                <a:spcPts val="0"/>
              </a:spcAft>
              <a:buClr>
                <a:schemeClr val="dk1"/>
              </a:buClr>
              <a:buSzPts val="1500"/>
              <a:buChar char="●"/>
            </a:pPr>
            <a:r>
              <a:rPr b="1" lang="en-US" sz="1500">
                <a:solidFill>
                  <a:schemeClr val="dk1"/>
                </a:solidFill>
              </a:rPr>
              <a:t>Identifying Success Rates with Color-Labeled Markers</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Green Marker: Indicates a successful launch.</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Red Marker: Indicates a failed launch.</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These markers help visualize which launch sites have higher success rates.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US" sz="1500">
                <a:solidFill>
                  <a:schemeClr val="dk1"/>
                </a:solidFill>
              </a:rPr>
              <a:t>High Success Rate at KSC LC-39A</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The launch site </a:t>
            </a:r>
            <a:r>
              <a:rPr b="1" lang="en-US" sz="1500">
                <a:solidFill>
                  <a:schemeClr val="dk1"/>
                </a:solidFill>
              </a:rPr>
              <a:t>KSC LC-39A</a:t>
            </a:r>
            <a:r>
              <a:rPr lang="en-US" sz="1500">
                <a:solidFill>
                  <a:schemeClr val="dk1"/>
                </a:solidFill>
              </a:rPr>
              <a:t> has a notably high success rate.</a:t>
            </a:r>
            <a:endParaRPr sz="2600">
              <a:solidFill>
                <a:srgbClr val="292929"/>
              </a:solidFill>
            </a:endParaRPr>
          </a:p>
        </p:txBody>
      </p:sp>
      <p:sp>
        <p:nvSpPr>
          <p:cNvPr id="400" name="Google Shape;400;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Success Rate</a:t>
            </a:r>
            <a:endParaRPr/>
          </a:p>
        </p:txBody>
      </p:sp>
      <p:pic>
        <p:nvPicPr>
          <p:cNvPr id="401" name="Google Shape;401;p37"/>
          <p:cNvPicPr preferRelativeResize="0"/>
          <p:nvPr/>
        </p:nvPicPr>
        <p:blipFill>
          <a:blip r:embed="rId4">
            <a:alphaModFix/>
          </a:blip>
          <a:stretch>
            <a:fillRect/>
          </a:stretch>
        </p:blipFill>
        <p:spPr>
          <a:xfrm>
            <a:off x="6649381" y="1443699"/>
            <a:ext cx="4690375" cy="4633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7" name="Google Shape;407;p38"/>
          <p:cNvSpPr txBox="1"/>
          <p:nvPr>
            <p:ph idx="1" type="body"/>
          </p:nvPr>
        </p:nvSpPr>
        <p:spPr>
          <a:xfrm>
            <a:off x="770006" y="1690700"/>
            <a:ext cx="3820500" cy="4314900"/>
          </a:xfrm>
          <a:prstGeom prst="rect">
            <a:avLst/>
          </a:prstGeom>
          <a:noFill/>
          <a:ln>
            <a:noFill/>
          </a:ln>
        </p:spPr>
        <p:txBody>
          <a:bodyPr anchorCtr="0" anchor="t" bIns="45700" lIns="91425" spcFirstLastPara="1" rIns="91425" wrap="square" tIns="45700">
            <a:normAutofit/>
          </a:bodyPr>
          <a:lstStyle/>
          <a:p>
            <a:pPr indent="-323850" lvl="0" marL="457200" rtl="0" algn="l">
              <a:lnSpc>
                <a:spcPct val="115000"/>
              </a:lnSpc>
              <a:spcBef>
                <a:spcPts val="1200"/>
              </a:spcBef>
              <a:spcAft>
                <a:spcPts val="0"/>
              </a:spcAft>
              <a:buClr>
                <a:schemeClr val="dk1"/>
              </a:buClr>
              <a:buSzPts val="1500"/>
              <a:buChar char="●"/>
            </a:pPr>
            <a:r>
              <a:rPr b="1" lang="en-US" sz="1500">
                <a:solidFill>
                  <a:schemeClr val="dk1"/>
                </a:solidFill>
              </a:rPr>
              <a:t>Proximity of Launch Site KSC LC-39A to Key Locations:</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Close to a railway: </a:t>
            </a:r>
            <a:r>
              <a:rPr b="1" lang="en-US" sz="1500">
                <a:solidFill>
                  <a:schemeClr val="dk1"/>
                </a:solidFill>
              </a:rPr>
              <a:t>15.23 km</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Close to a highway: </a:t>
            </a:r>
            <a:r>
              <a:rPr b="1" lang="en-US" sz="1500">
                <a:solidFill>
                  <a:schemeClr val="dk1"/>
                </a:solidFill>
              </a:rPr>
              <a:t>20.28 km</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Close to the coastline: </a:t>
            </a:r>
            <a:r>
              <a:rPr b="1" lang="en-US" sz="1500">
                <a:solidFill>
                  <a:schemeClr val="dk1"/>
                </a:solidFill>
              </a:rPr>
              <a:t>14.99 km</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Close to the nearest city, </a:t>
            </a:r>
            <a:r>
              <a:rPr b="1" lang="en-US" sz="1500">
                <a:solidFill>
                  <a:schemeClr val="dk1"/>
                </a:solidFill>
              </a:rPr>
              <a:t>Titusville</a:t>
            </a:r>
            <a:r>
              <a:rPr lang="en-US" sz="1500">
                <a:solidFill>
                  <a:schemeClr val="dk1"/>
                </a:solidFill>
              </a:rPr>
              <a:t>: </a:t>
            </a:r>
            <a:r>
              <a:rPr b="1" lang="en-US" sz="1500">
                <a:solidFill>
                  <a:schemeClr val="dk1"/>
                </a:solidFill>
              </a:rPr>
              <a:t>16.32 km</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US" sz="1500">
                <a:solidFill>
                  <a:schemeClr val="dk1"/>
                </a:solidFill>
              </a:rPr>
              <a:t>Potential Risk of Failed Rockets:</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A failed rocket traveling at high speed can cover </a:t>
            </a:r>
            <a:r>
              <a:rPr b="1" lang="en-US" sz="1500">
                <a:solidFill>
                  <a:schemeClr val="dk1"/>
                </a:solidFill>
              </a:rPr>
              <a:t>15-20 km in seconds</a:t>
            </a:r>
            <a:r>
              <a:rPr lang="en-US" sz="1500">
                <a:solidFill>
                  <a:schemeClr val="dk1"/>
                </a:solidFill>
              </a:rPr>
              <a:t>, posing a potential danger to populated areas.</a:t>
            </a:r>
            <a:endParaRPr sz="2600">
              <a:solidFill>
                <a:srgbClr val="292929"/>
              </a:solidFill>
            </a:endParaRPr>
          </a:p>
        </p:txBody>
      </p:sp>
      <p:sp>
        <p:nvSpPr>
          <p:cNvPr id="408" name="Google Shape;408;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Proximity of Launch Site to </a:t>
            </a:r>
            <a:r>
              <a:rPr lang="en-US" sz="4000">
                <a:solidFill>
                  <a:srgbClr val="0B49CB"/>
                </a:solidFill>
              </a:rPr>
              <a:t>Populous</a:t>
            </a:r>
            <a:r>
              <a:rPr lang="en-US" sz="4000">
                <a:solidFill>
                  <a:srgbClr val="0B49CB"/>
                </a:solidFill>
              </a:rPr>
              <a:t> Areas</a:t>
            </a:r>
            <a:endParaRPr/>
          </a:p>
        </p:txBody>
      </p:sp>
      <p:pic>
        <p:nvPicPr>
          <p:cNvPr id="409" name="Google Shape;409;p38"/>
          <p:cNvPicPr preferRelativeResize="0"/>
          <p:nvPr/>
        </p:nvPicPr>
        <p:blipFill>
          <a:blip r:embed="rId4">
            <a:alphaModFix/>
          </a:blip>
          <a:stretch>
            <a:fillRect/>
          </a:stretch>
        </p:blipFill>
        <p:spPr>
          <a:xfrm>
            <a:off x="4853956" y="1531612"/>
            <a:ext cx="7082528" cy="46330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3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0" name="Google Shape;420;p40"/>
          <p:cNvSpPr txBox="1"/>
          <p:nvPr>
            <p:ph idx="1" type="body"/>
          </p:nvPr>
        </p:nvSpPr>
        <p:spPr>
          <a:xfrm>
            <a:off x="770000" y="4553500"/>
            <a:ext cx="9745500" cy="169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pie chart shows that the KSC LC-39A launch site has the highest number of successful launches.</a:t>
            </a:r>
            <a:endParaRPr sz="2200">
              <a:solidFill>
                <a:srgbClr val="292929"/>
              </a:solidFill>
              <a:latin typeface="Arial"/>
              <a:ea typeface="Arial"/>
              <a:cs typeface="Arial"/>
              <a:sym typeface="Arial"/>
            </a:endParaRPr>
          </a:p>
        </p:txBody>
      </p:sp>
      <p:sp>
        <p:nvSpPr>
          <p:cNvPr id="421" name="Google Shape;421;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Total Success Launches by Site</a:t>
            </a:r>
            <a:endParaRPr/>
          </a:p>
        </p:txBody>
      </p:sp>
      <p:pic>
        <p:nvPicPr>
          <p:cNvPr id="422" name="Google Shape;422;p40"/>
          <p:cNvPicPr preferRelativeResize="0"/>
          <p:nvPr/>
        </p:nvPicPr>
        <p:blipFill>
          <a:blip r:embed="rId4">
            <a:alphaModFix/>
          </a:blip>
          <a:stretch>
            <a:fillRect/>
          </a:stretch>
        </p:blipFill>
        <p:spPr>
          <a:xfrm>
            <a:off x="0" y="1323975"/>
            <a:ext cx="12192000" cy="3143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811" y="1404380"/>
            <a:ext cx="10531578" cy="432296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228600" lvl="1" marL="685800" marR="0" rtl="0" algn="l">
              <a:lnSpc>
                <a:spcPct val="9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irst stage will land, we can determine the cost of a launch. Based on public information and machine learning models, we are going to predict if SpaceX will reuse the first stage.</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Courier New"/>
              <a:buChar char="o"/>
            </a:pPr>
            <a:r>
              <a:rPr b="0" i="0" lang="en-US" sz="1800" u="none" cap="none" strike="noStrike">
                <a:solidFill>
                  <a:srgbClr val="292929"/>
                </a:solidFill>
                <a:latin typeface="Arial"/>
                <a:ea typeface="Arial"/>
                <a:cs typeface="Arial"/>
                <a:sym typeface="Arial"/>
              </a:rPr>
              <a:t>How do variables such as payload mass, launch site, number of lights, and orbits affect the success of the first stage landing? - Does the rate of successful landings increase over the years? - What is the best algorithm that can be used for binary classification in this case?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41"/>
          <p:cNvSpPr txBox="1"/>
          <p:nvPr>
            <p:ph idx="1" type="body"/>
          </p:nvPr>
        </p:nvSpPr>
        <p:spPr>
          <a:xfrm>
            <a:off x="734025" y="4572001"/>
            <a:ext cx="10551600" cy="1767600"/>
          </a:xfrm>
          <a:prstGeom prst="rect">
            <a:avLst/>
          </a:prstGeom>
          <a:noFill/>
          <a:ln>
            <a:noFill/>
          </a:ln>
        </p:spPr>
        <p:txBody>
          <a:bodyPr anchorCtr="0" anchor="t" bIns="45700" lIns="91425" spcFirstLastPara="1" rIns="91425" wrap="square" tIns="45700">
            <a:normAutofit/>
          </a:bodyPr>
          <a:lstStyle/>
          <a:p>
            <a:pPr indent="-406400" lvl="0" marL="457200" marR="0" rtl="0" algn="l">
              <a:lnSpc>
                <a:spcPct val="90000"/>
              </a:lnSpc>
              <a:spcBef>
                <a:spcPts val="1000"/>
              </a:spcBef>
              <a:spcAft>
                <a:spcPts val="0"/>
              </a:spcAft>
              <a:buClr>
                <a:schemeClr val="dk1"/>
              </a:buClr>
              <a:buSzPts val="2800"/>
              <a:buFont typeface="Calibri"/>
              <a:buChar char="●"/>
            </a:pPr>
            <a:r>
              <a:rPr lang="en-US" sz="2200">
                <a:solidFill>
                  <a:srgbClr val="292929"/>
                </a:solidFill>
              </a:rPr>
              <a:t>This pie chart shows that 76.9% of launches from KSC LC-39A are successful. </a:t>
            </a:r>
            <a:endParaRPr sz="2800">
              <a:solidFill>
                <a:schemeClr val="dk1"/>
              </a:solidFill>
              <a:latin typeface="Calibri"/>
              <a:ea typeface="Calibri"/>
              <a:cs typeface="Calibri"/>
              <a:sym typeface="Calibri"/>
            </a:endParaRPr>
          </a:p>
        </p:txBody>
      </p:sp>
      <p:sp>
        <p:nvSpPr>
          <p:cNvPr id="429" name="Google Shape;429;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KSC LC-29A Launch Success</a:t>
            </a:r>
            <a:endParaRPr/>
          </a:p>
        </p:txBody>
      </p:sp>
      <p:pic>
        <p:nvPicPr>
          <p:cNvPr id="430" name="Google Shape;430;p41"/>
          <p:cNvPicPr preferRelativeResize="0"/>
          <p:nvPr/>
        </p:nvPicPr>
        <p:blipFill>
          <a:blip r:embed="rId4">
            <a:alphaModFix/>
          </a:blip>
          <a:stretch>
            <a:fillRect/>
          </a:stretch>
        </p:blipFill>
        <p:spPr>
          <a:xfrm>
            <a:off x="0" y="1309092"/>
            <a:ext cx="12192000" cy="317301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6" name="Google Shape;436;p42"/>
          <p:cNvSpPr txBox="1"/>
          <p:nvPr>
            <p:ph idx="1" type="body"/>
          </p:nvPr>
        </p:nvSpPr>
        <p:spPr>
          <a:xfrm>
            <a:off x="770007" y="1825625"/>
            <a:ext cx="4163100" cy="43515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Font typeface="Arial"/>
              <a:buChar char="●"/>
            </a:pPr>
            <a:r>
              <a:rPr lang="en-US" sz="2200">
                <a:solidFill>
                  <a:srgbClr val="292929"/>
                </a:solidFill>
              </a:rPr>
              <a:t>These plots show that </a:t>
            </a:r>
            <a:r>
              <a:rPr lang="en-US" sz="2200">
                <a:solidFill>
                  <a:srgbClr val="292929"/>
                </a:solidFill>
              </a:rPr>
              <a:t>launches</a:t>
            </a:r>
            <a:r>
              <a:rPr lang="en-US" sz="2200">
                <a:solidFill>
                  <a:srgbClr val="292929"/>
                </a:solidFill>
              </a:rPr>
              <a:t> with payloads between 2,000 KG and 5,500 KG are the most successful.</a:t>
            </a:r>
            <a:endParaRPr sz="2200">
              <a:solidFill>
                <a:srgbClr val="292929"/>
              </a:solidFill>
              <a:latin typeface="Arial"/>
              <a:ea typeface="Arial"/>
              <a:cs typeface="Arial"/>
              <a:sym typeface="Arial"/>
            </a:endParaRPr>
          </a:p>
        </p:txBody>
      </p:sp>
      <p:sp>
        <p:nvSpPr>
          <p:cNvPr id="437" name="Google Shape;437;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Payload Mass vs Launch Success</a:t>
            </a:r>
            <a:endParaRPr/>
          </a:p>
        </p:txBody>
      </p:sp>
      <p:pic>
        <p:nvPicPr>
          <p:cNvPr id="438" name="Google Shape;438;p42"/>
          <p:cNvPicPr preferRelativeResize="0"/>
          <p:nvPr/>
        </p:nvPicPr>
        <p:blipFill>
          <a:blip r:embed="rId4">
            <a:alphaModFix/>
          </a:blip>
          <a:stretch>
            <a:fillRect/>
          </a:stretch>
        </p:blipFill>
        <p:spPr>
          <a:xfrm>
            <a:off x="5163725" y="1323475"/>
            <a:ext cx="6405102" cy="46552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43"/>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9" name="Google Shape;449;p44"/>
          <p:cNvSpPr txBox="1"/>
          <p:nvPr>
            <p:ph idx="1" type="body"/>
          </p:nvPr>
        </p:nvSpPr>
        <p:spPr>
          <a:xfrm>
            <a:off x="770000" y="1351250"/>
            <a:ext cx="4144500" cy="5076000"/>
          </a:xfrm>
          <a:prstGeom prst="rect">
            <a:avLst/>
          </a:prstGeom>
          <a:noFill/>
          <a:ln>
            <a:noFill/>
          </a:ln>
        </p:spPr>
        <p:txBody>
          <a:bodyPr anchorCtr="0" anchor="t" bIns="45700" lIns="91425" spcFirstLastPara="1" rIns="91425" wrap="square" tIns="45700">
            <a:noAutofit/>
          </a:bodyPr>
          <a:lstStyle/>
          <a:p>
            <a:pPr indent="-336550" lvl="0" marL="457200" rtl="0" algn="l">
              <a:lnSpc>
                <a:spcPct val="115000"/>
              </a:lnSpc>
              <a:spcBef>
                <a:spcPts val="1200"/>
              </a:spcBef>
              <a:spcAft>
                <a:spcPts val="0"/>
              </a:spcAft>
              <a:buClr>
                <a:schemeClr val="dk1"/>
              </a:buClr>
              <a:buSzPts val="1700"/>
              <a:buChar char="•"/>
            </a:pPr>
            <a:r>
              <a:rPr b="1" lang="en-US" sz="1700">
                <a:solidFill>
                  <a:schemeClr val="dk1"/>
                </a:solidFill>
              </a:rPr>
              <a:t>Uncertainty in Test Set Results:</a:t>
            </a:r>
            <a:endParaRPr b="1"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The test set scores do not clearly indicate which method performs best.</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Impact of Small Test Sample Size:</a:t>
            </a:r>
            <a:endParaRPr b="1"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The test set contains only </a:t>
            </a:r>
            <a:r>
              <a:rPr b="1" lang="en-US" sz="1700">
                <a:solidFill>
                  <a:schemeClr val="dk1"/>
                </a:solidFill>
              </a:rPr>
              <a:t>18 samples</a:t>
            </a:r>
            <a:r>
              <a:rPr lang="en-US" sz="1700">
                <a:solidFill>
                  <a:schemeClr val="dk1"/>
                </a:solidFill>
              </a:rPr>
              <a:t>, which may lead to similar scores across methods.</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To address this, all methods were tested using the </a:t>
            </a:r>
            <a:r>
              <a:rPr b="1" lang="en-US" sz="1700">
                <a:solidFill>
                  <a:schemeClr val="dk1"/>
                </a:solidFill>
              </a:rPr>
              <a:t>entire dataset</a:t>
            </a:r>
            <a:r>
              <a:rPr lang="en-US" sz="1700">
                <a:solidFill>
                  <a:schemeClr val="dk1"/>
                </a:solidFill>
              </a:rPr>
              <a:t>.</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Decision Tree Model Performance:</a:t>
            </a:r>
            <a:endParaRPr b="1"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The </a:t>
            </a:r>
            <a:r>
              <a:rPr b="1" lang="en-US" sz="1700">
                <a:solidFill>
                  <a:schemeClr val="dk1"/>
                </a:solidFill>
              </a:rPr>
              <a:t>Decision Tree Model</a:t>
            </a:r>
            <a:r>
              <a:rPr lang="en-US" sz="1700">
                <a:solidFill>
                  <a:schemeClr val="dk1"/>
                </a:solidFill>
              </a:rPr>
              <a:t> achieved the </a:t>
            </a:r>
            <a:r>
              <a:rPr b="1" lang="en-US" sz="1700">
                <a:solidFill>
                  <a:schemeClr val="dk1"/>
                </a:solidFill>
              </a:rPr>
              <a:t>highest scores</a:t>
            </a:r>
            <a:r>
              <a:rPr lang="en-US" sz="1700">
                <a:solidFill>
                  <a:schemeClr val="dk1"/>
                </a:solidFill>
              </a:rPr>
              <a:t> and </a:t>
            </a:r>
            <a:r>
              <a:rPr b="1" lang="en-US" sz="1700">
                <a:solidFill>
                  <a:schemeClr val="dk1"/>
                </a:solidFill>
              </a:rPr>
              <a:t>best accuracy</a:t>
            </a:r>
            <a:r>
              <a:rPr lang="en-US" sz="1700">
                <a:solidFill>
                  <a:schemeClr val="dk1"/>
                </a:solidFill>
              </a:rPr>
              <a:t>, confirming it as the most effective model.</a:t>
            </a:r>
            <a:endParaRPr sz="2800">
              <a:solidFill>
                <a:srgbClr val="292929"/>
              </a:solidFill>
            </a:endParaRPr>
          </a:p>
        </p:txBody>
      </p:sp>
      <p:sp>
        <p:nvSpPr>
          <p:cNvPr id="450" name="Google Shape;450;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51" name="Google Shape;451;p44"/>
          <p:cNvPicPr preferRelativeResize="0"/>
          <p:nvPr/>
        </p:nvPicPr>
        <p:blipFill>
          <a:blip r:embed="rId4">
            <a:alphaModFix/>
          </a:blip>
          <a:stretch>
            <a:fillRect/>
          </a:stretch>
        </p:blipFill>
        <p:spPr>
          <a:xfrm>
            <a:off x="5127300" y="1963250"/>
            <a:ext cx="6734799" cy="1559300"/>
          </a:xfrm>
          <a:prstGeom prst="rect">
            <a:avLst/>
          </a:prstGeom>
          <a:noFill/>
          <a:ln>
            <a:noFill/>
          </a:ln>
        </p:spPr>
      </p:pic>
      <p:sp>
        <p:nvSpPr>
          <p:cNvPr id="452" name="Google Shape;452;p44"/>
          <p:cNvSpPr txBox="1"/>
          <p:nvPr/>
        </p:nvSpPr>
        <p:spPr>
          <a:xfrm>
            <a:off x="6096000" y="1563050"/>
            <a:ext cx="447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Scores from the test Dataset</a:t>
            </a:r>
            <a:endParaRPr b="1" sz="1800"/>
          </a:p>
        </p:txBody>
      </p:sp>
      <p:pic>
        <p:nvPicPr>
          <p:cNvPr id="453" name="Google Shape;453;p44"/>
          <p:cNvPicPr preferRelativeResize="0"/>
          <p:nvPr/>
        </p:nvPicPr>
        <p:blipFill>
          <a:blip r:embed="rId5">
            <a:alphaModFix/>
          </a:blip>
          <a:stretch>
            <a:fillRect/>
          </a:stretch>
        </p:blipFill>
        <p:spPr>
          <a:xfrm>
            <a:off x="5127300" y="4134500"/>
            <a:ext cx="6734800" cy="1623873"/>
          </a:xfrm>
          <a:prstGeom prst="rect">
            <a:avLst/>
          </a:prstGeom>
          <a:noFill/>
          <a:ln>
            <a:noFill/>
          </a:ln>
        </p:spPr>
      </p:pic>
      <p:sp>
        <p:nvSpPr>
          <p:cNvPr id="454" name="Google Shape;454;p44"/>
          <p:cNvSpPr txBox="1"/>
          <p:nvPr/>
        </p:nvSpPr>
        <p:spPr>
          <a:xfrm>
            <a:off x="6096000" y="3696650"/>
            <a:ext cx="447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Scores from the whole Dataset</a:t>
            </a:r>
            <a:endParaRPr b="1"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0" name="Google Shape;460;p45"/>
          <p:cNvSpPr txBox="1"/>
          <p:nvPr>
            <p:ph idx="1" type="body"/>
          </p:nvPr>
        </p:nvSpPr>
        <p:spPr>
          <a:xfrm>
            <a:off x="770006" y="2057400"/>
            <a:ext cx="41628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Explanation</a:t>
            </a:r>
            <a:endParaRPr sz="2200">
              <a:solidFill>
                <a:srgbClr val="292929"/>
              </a:solidFill>
            </a:endParaRPr>
          </a:p>
          <a:p>
            <a:pPr indent="-368300" lvl="1" marL="914400" marR="0" rtl="0" algn="l">
              <a:lnSpc>
                <a:spcPct val="100000"/>
              </a:lnSpc>
              <a:spcBef>
                <a:spcPts val="0"/>
              </a:spcBef>
              <a:spcAft>
                <a:spcPts val="0"/>
              </a:spcAft>
              <a:buClr>
                <a:srgbClr val="292929"/>
              </a:buClr>
              <a:buSzPts val="2200"/>
              <a:buFont typeface="Arial"/>
              <a:buChar char="○"/>
            </a:pPr>
            <a:r>
              <a:rPr lang="en-US" sz="2200">
                <a:solidFill>
                  <a:srgbClr val="292929"/>
                </a:solidFill>
              </a:rPr>
              <a:t>Examining the confusion matrix, we see that logistic regression can distinguish between the different classes. We see that the major problem is false positives.</a:t>
            </a:r>
            <a:endParaRPr/>
          </a:p>
        </p:txBody>
      </p:sp>
      <p:sp>
        <p:nvSpPr>
          <p:cNvPr id="461" name="Google Shape;461;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2" name="Google Shape;462;p45"/>
          <p:cNvPicPr preferRelativeResize="0"/>
          <p:nvPr/>
        </p:nvPicPr>
        <p:blipFill>
          <a:blip r:embed="rId4">
            <a:alphaModFix/>
          </a:blip>
          <a:stretch>
            <a:fillRect/>
          </a:stretch>
        </p:blipFill>
        <p:spPr>
          <a:xfrm>
            <a:off x="6237356" y="1647324"/>
            <a:ext cx="5048250" cy="4333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8" name="Google Shape;468;p46"/>
          <p:cNvSpPr txBox="1"/>
          <p:nvPr>
            <p:ph idx="1" type="body"/>
          </p:nvPr>
        </p:nvSpPr>
        <p:spPr>
          <a:xfrm>
            <a:off x="769993" y="1875050"/>
            <a:ext cx="9919500" cy="39648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Best Performing Model:</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The </a:t>
            </a:r>
            <a:r>
              <a:rPr b="1" lang="en-US" sz="1800">
                <a:solidFill>
                  <a:schemeClr val="dk1"/>
                </a:solidFill>
              </a:rPr>
              <a:t>Decision Tree Model</a:t>
            </a:r>
            <a:r>
              <a:rPr lang="en-US" sz="1800">
                <a:solidFill>
                  <a:schemeClr val="dk1"/>
                </a:solidFill>
              </a:rPr>
              <a:t> is the most effective algorithm for this dataset.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Influence of Payload Mass:</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Launches with </a:t>
            </a:r>
            <a:r>
              <a:rPr b="1" lang="en-US" sz="1800">
                <a:solidFill>
                  <a:schemeClr val="dk1"/>
                </a:solidFill>
              </a:rPr>
              <a:t>lower payload mass</a:t>
            </a:r>
            <a:r>
              <a:rPr lang="en-US" sz="1800">
                <a:solidFill>
                  <a:schemeClr val="dk1"/>
                </a:solidFill>
              </a:rPr>
              <a:t> tend to have higher success rates compared to those with </a:t>
            </a:r>
            <a:r>
              <a:rPr b="1" lang="en-US" sz="1800">
                <a:solidFill>
                  <a:schemeClr val="dk1"/>
                </a:solidFill>
              </a:rPr>
              <a:t>larger payload mass</a:t>
            </a:r>
            <a:r>
              <a:rPr lang="en-US"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Geographical Factors:</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Most launch sites are located </a:t>
            </a:r>
            <a:r>
              <a:rPr b="1" lang="en-US" sz="1800">
                <a:solidFill>
                  <a:schemeClr val="dk1"/>
                </a:solidFill>
              </a:rPr>
              <a:t>near the Equator</a:t>
            </a:r>
            <a:r>
              <a:rPr lang="en-US" sz="1800">
                <a:solidFill>
                  <a:schemeClr val="dk1"/>
                </a:solidFill>
              </a:rPr>
              <a:t>, and all are </a:t>
            </a:r>
            <a:r>
              <a:rPr b="1" lang="en-US" sz="1800">
                <a:solidFill>
                  <a:schemeClr val="dk1"/>
                </a:solidFill>
              </a:rPr>
              <a:t>close to the coast</a:t>
            </a:r>
            <a:r>
              <a:rPr lang="en-US"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Trends in Success Rate:</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The </a:t>
            </a:r>
            <a:r>
              <a:rPr b="1" lang="en-US" sz="1800">
                <a:solidFill>
                  <a:schemeClr val="dk1"/>
                </a:solidFill>
              </a:rPr>
              <a:t>success rate of launches has increased over the years</a:t>
            </a:r>
            <a:r>
              <a:rPr lang="en-US"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Top-Performing Launch Site:</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KSC LC-39A</a:t>
            </a:r>
            <a:r>
              <a:rPr lang="en-US" sz="1800">
                <a:solidFill>
                  <a:schemeClr val="dk1"/>
                </a:solidFill>
              </a:rPr>
              <a:t> has the </a:t>
            </a:r>
            <a:r>
              <a:rPr b="1" lang="en-US" sz="1800">
                <a:solidFill>
                  <a:schemeClr val="dk1"/>
                </a:solidFill>
              </a:rPr>
              <a:t>highest success rate</a:t>
            </a:r>
            <a:r>
              <a:rPr lang="en-US" sz="1800">
                <a:solidFill>
                  <a:schemeClr val="dk1"/>
                </a:solidFill>
              </a:rPr>
              <a:t> among all launch sites.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Orbit Success Rates:</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Orbits ES-L1, GEO, HEO, and SSO</a:t>
            </a:r>
            <a:r>
              <a:rPr lang="en-US" sz="1800">
                <a:solidFill>
                  <a:schemeClr val="dk1"/>
                </a:solidFill>
              </a:rPr>
              <a:t> have achieved a </a:t>
            </a:r>
            <a:r>
              <a:rPr b="1" lang="en-US" sz="1800">
                <a:solidFill>
                  <a:schemeClr val="dk1"/>
                </a:solidFill>
              </a:rPr>
              <a:t>100% success rate</a:t>
            </a:r>
            <a:r>
              <a:rPr lang="en-US" sz="1800">
                <a:solidFill>
                  <a:schemeClr val="dk1"/>
                </a:solidFill>
              </a:rPr>
              <a:t>.</a:t>
            </a:r>
            <a:endParaRPr sz="1800">
              <a:solidFill>
                <a:srgbClr val="292929"/>
              </a:solidFill>
            </a:endParaRPr>
          </a:p>
        </p:txBody>
      </p:sp>
      <p:sp>
        <p:nvSpPr>
          <p:cNvPr id="469" name="Google Shape;469;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
        <p:nvSpPr>
          <p:cNvPr id="475" name="Google Shape;475;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6" name="Google Shape;476;p47"/>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u="sng">
                <a:solidFill>
                  <a:schemeClr val="hlink"/>
                </a:solidFill>
                <a:hlinkClick r:id="rId4"/>
              </a:rPr>
              <a:t>GitHub Project</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u="sng">
                <a:solidFill>
                  <a:schemeClr val="hlink"/>
                </a:solidFill>
                <a:hlinkClick r:id="rId5"/>
              </a:rPr>
              <a:t>Coursera Applied Data Science Capstone Course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u="sng">
                <a:solidFill>
                  <a:schemeClr val="hlink"/>
                </a:solidFill>
                <a:hlinkClick r:id="rId6"/>
              </a:rPr>
              <a:t>SpaceX.com</a:t>
            </a:r>
            <a:endParaRPr sz="2200">
              <a:solidFill>
                <a:srgbClr val="292929"/>
              </a:solidFill>
            </a:endParaRPr>
          </a:p>
        </p:txBody>
      </p:sp>
      <p:sp>
        <p:nvSpPr>
          <p:cNvPr id="477" name="Google Shape;477;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1" name="Shape 481"/>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7"/>
          <p:cNvSpPr txBox="1"/>
          <p:nvPr/>
        </p:nvSpPr>
        <p:spPr>
          <a:xfrm>
            <a:off x="770011" y="1334024"/>
            <a:ext cx="10524782" cy="53937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B49CB"/>
              </a:buClr>
              <a:buSzPts val="2200"/>
              <a:buFont typeface="Arial"/>
              <a:buNone/>
            </a:pPr>
            <a:r>
              <a:rPr lang="en-US" sz="1900">
                <a:solidFill>
                  <a:srgbClr val="0B49CB"/>
                </a:solidFill>
                <a:latin typeface="Arial"/>
                <a:ea typeface="Arial"/>
                <a:cs typeface="Arial"/>
                <a:sym typeface="Arial"/>
              </a:rPr>
              <a:t>Executive Summary</a:t>
            </a:r>
            <a:endParaRPr sz="100"/>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Data collection methodology:</a:t>
            </a:r>
            <a:endParaRPr sz="100"/>
          </a:p>
          <a:p>
            <a:pPr indent="-209550" lvl="1" marL="685800" marR="0" rtl="0" algn="l">
              <a:lnSpc>
                <a:spcPct val="100000"/>
              </a:lnSpc>
              <a:spcBef>
                <a:spcPts val="1400"/>
              </a:spcBef>
              <a:spcAft>
                <a:spcPts val="0"/>
              </a:spcAft>
              <a:buClr>
                <a:srgbClr val="292929"/>
              </a:buClr>
              <a:buSzPts val="1700"/>
              <a:buFont typeface="Arial"/>
              <a:buChar char="•"/>
            </a:pPr>
            <a:r>
              <a:rPr b="0" i="0" lang="en-US" sz="1700" u="none" cap="none" strike="noStrike">
                <a:solidFill>
                  <a:srgbClr val="292929"/>
                </a:solidFill>
                <a:latin typeface="Arial"/>
                <a:ea typeface="Arial"/>
                <a:cs typeface="Arial"/>
                <a:sym typeface="Arial"/>
              </a:rPr>
              <a:t>Using SpaceX Rest API</a:t>
            </a:r>
            <a:endParaRPr sz="100"/>
          </a:p>
          <a:p>
            <a:pPr indent="-209550" lvl="1" marL="685800" marR="0" rtl="0" algn="l">
              <a:lnSpc>
                <a:spcPct val="100000"/>
              </a:lnSpc>
              <a:spcBef>
                <a:spcPts val="1400"/>
              </a:spcBef>
              <a:spcAft>
                <a:spcPts val="0"/>
              </a:spcAft>
              <a:buClr>
                <a:srgbClr val="292929"/>
              </a:buClr>
              <a:buSzPts val="1700"/>
              <a:buFont typeface="Arial"/>
              <a:buChar char="•"/>
            </a:pPr>
            <a:r>
              <a:rPr b="0" i="0" lang="en-US" sz="1700" u="none" cap="none" strike="noStrike">
                <a:solidFill>
                  <a:srgbClr val="292929"/>
                </a:solidFill>
                <a:latin typeface="Arial"/>
                <a:ea typeface="Arial"/>
                <a:cs typeface="Arial"/>
                <a:sym typeface="Arial"/>
              </a:rPr>
              <a:t>Using Web </a:t>
            </a:r>
            <a:r>
              <a:rPr lang="en-US" sz="1700">
                <a:solidFill>
                  <a:srgbClr val="292929"/>
                </a:solidFill>
              </a:rPr>
              <a:t>Scraping</a:t>
            </a:r>
            <a:r>
              <a:rPr b="0" i="0" lang="en-US" sz="1700" u="none" cap="none" strike="noStrike">
                <a:solidFill>
                  <a:srgbClr val="292929"/>
                </a:solidFill>
                <a:latin typeface="Arial"/>
                <a:ea typeface="Arial"/>
                <a:cs typeface="Arial"/>
                <a:sym typeface="Arial"/>
              </a:rPr>
              <a:t> from Wikipedia</a:t>
            </a:r>
            <a:endParaRPr b="0" i="0" sz="1700" u="none" cap="none" strike="noStrike">
              <a:solidFill>
                <a:srgbClr val="292929"/>
              </a:solidFill>
              <a:latin typeface="Arial"/>
              <a:ea typeface="Arial"/>
              <a:cs typeface="Arial"/>
              <a:sym typeface="Arial"/>
            </a:endParaRPr>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Performed data wrangling</a:t>
            </a:r>
            <a:endParaRPr sz="1900">
              <a:solidFill>
                <a:srgbClr val="292929"/>
              </a:solidFill>
              <a:latin typeface="Arial"/>
              <a:ea typeface="Arial"/>
              <a:cs typeface="Arial"/>
              <a:sym typeface="Arial"/>
            </a:endParaRPr>
          </a:p>
          <a:p>
            <a:pPr indent="-209550" lvl="1" marL="685800" marR="0" rtl="0" algn="l">
              <a:lnSpc>
                <a:spcPct val="100000"/>
              </a:lnSpc>
              <a:spcBef>
                <a:spcPts val="1400"/>
              </a:spcBef>
              <a:spcAft>
                <a:spcPts val="0"/>
              </a:spcAft>
              <a:buClr>
                <a:srgbClr val="292929"/>
              </a:buClr>
              <a:buSzPts val="1700"/>
              <a:buFont typeface="Arial"/>
              <a:buChar char="•"/>
            </a:pPr>
            <a:r>
              <a:rPr b="0" i="0" lang="en-US" sz="1700" u="none" cap="none" strike="noStrike">
                <a:solidFill>
                  <a:srgbClr val="292929"/>
                </a:solidFill>
                <a:latin typeface="Arial"/>
                <a:ea typeface="Arial"/>
                <a:cs typeface="Arial"/>
                <a:sym typeface="Arial"/>
              </a:rPr>
              <a:t>Filtering the data</a:t>
            </a:r>
            <a:endParaRPr sz="100"/>
          </a:p>
          <a:p>
            <a:pPr indent="-209550" lvl="1" marL="685800" marR="0" rtl="0" algn="l">
              <a:lnSpc>
                <a:spcPct val="100000"/>
              </a:lnSpc>
              <a:spcBef>
                <a:spcPts val="1400"/>
              </a:spcBef>
              <a:spcAft>
                <a:spcPts val="0"/>
              </a:spcAft>
              <a:buClr>
                <a:srgbClr val="292929"/>
              </a:buClr>
              <a:buSzPts val="1700"/>
              <a:buFont typeface="Arial"/>
              <a:buChar char="•"/>
            </a:pPr>
            <a:r>
              <a:rPr b="0" i="0" lang="en-US" sz="1700" u="none" cap="none" strike="noStrike">
                <a:solidFill>
                  <a:srgbClr val="292929"/>
                </a:solidFill>
                <a:latin typeface="Arial"/>
                <a:ea typeface="Arial"/>
                <a:cs typeface="Arial"/>
                <a:sym typeface="Arial"/>
              </a:rPr>
              <a:t>Dealing with missing values</a:t>
            </a:r>
            <a:endParaRPr sz="100"/>
          </a:p>
          <a:p>
            <a:pPr indent="-209550" lvl="1" marL="685800" marR="0" rtl="0" algn="l">
              <a:lnSpc>
                <a:spcPct val="100000"/>
              </a:lnSpc>
              <a:spcBef>
                <a:spcPts val="1400"/>
              </a:spcBef>
              <a:spcAft>
                <a:spcPts val="0"/>
              </a:spcAft>
              <a:buClr>
                <a:srgbClr val="292929"/>
              </a:buClr>
              <a:buSzPts val="1700"/>
              <a:buFont typeface="Arial"/>
              <a:buChar char="•"/>
            </a:pPr>
            <a:r>
              <a:rPr b="0" i="0" lang="en-US" sz="1700" u="none" cap="none" strike="noStrike">
                <a:solidFill>
                  <a:srgbClr val="292929"/>
                </a:solidFill>
                <a:latin typeface="Arial"/>
                <a:ea typeface="Arial"/>
                <a:cs typeface="Arial"/>
                <a:sym typeface="Arial"/>
              </a:rPr>
              <a:t>Using One Hot Encoding to prepare the data to a binary classification</a:t>
            </a:r>
            <a:endParaRPr sz="100"/>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Performed exploratory data analysis (EDA) using visualization and SQL</a:t>
            </a:r>
            <a:endParaRPr sz="400">
              <a:solidFill>
                <a:srgbClr val="292929"/>
              </a:solidFill>
              <a:latin typeface="Arial"/>
              <a:ea typeface="Arial"/>
              <a:cs typeface="Arial"/>
              <a:sym typeface="Arial"/>
            </a:endParaRPr>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Performed interactive visual analytics using Folium and Plotly Dash</a:t>
            </a:r>
            <a:endParaRPr sz="400">
              <a:solidFill>
                <a:srgbClr val="292929"/>
              </a:solidFill>
              <a:latin typeface="Arial"/>
              <a:ea typeface="Arial"/>
              <a:cs typeface="Arial"/>
              <a:sym typeface="Arial"/>
            </a:endParaRPr>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Performed predictive analysis using classification models</a:t>
            </a:r>
            <a:endParaRPr sz="400">
              <a:solidFill>
                <a:srgbClr val="292929"/>
              </a:solidFill>
              <a:latin typeface="Arial"/>
              <a:ea typeface="Arial"/>
              <a:cs typeface="Arial"/>
              <a:sym typeface="Arial"/>
            </a:endParaRPr>
          </a:p>
          <a:p>
            <a:pPr indent="-209550" lvl="1" marL="685800" marR="0" rtl="0" algn="l">
              <a:lnSpc>
                <a:spcPct val="100000"/>
              </a:lnSpc>
              <a:spcBef>
                <a:spcPts val="1400"/>
              </a:spcBef>
              <a:spcAft>
                <a:spcPts val="0"/>
              </a:spcAft>
              <a:buClr>
                <a:srgbClr val="292929"/>
              </a:buClr>
              <a:buSzPts val="1700"/>
              <a:buFont typeface="Arial"/>
              <a:buChar char="•"/>
            </a:pPr>
            <a:r>
              <a:rPr b="0" i="0" lang="en-US" sz="1700" u="none" cap="none" strike="noStrike">
                <a:solidFill>
                  <a:srgbClr val="292929"/>
                </a:solidFill>
                <a:latin typeface="Arial"/>
                <a:ea typeface="Arial"/>
                <a:cs typeface="Arial"/>
                <a:sym typeface="Arial"/>
              </a:rPr>
              <a:t>Building, tuning and evaluation of classification models to ensure the best results</a:t>
            </a:r>
            <a:endParaRPr sz="250">
              <a:solidFill>
                <a:srgbClr val="292929"/>
              </a:solidFill>
              <a:latin typeface="Arial"/>
              <a:ea typeface="Arial"/>
              <a:cs typeface="Arial"/>
              <a:sym typeface="Arial"/>
            </a:endParaRPr>
          </a:p>
        </p:txBody>
      </p:sp>
      <p:sp>
        <p:nvSpPr>
          <p:cNvPr id="123" name="Google Shape;123;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8"/>
          <p:cNvSpPr txBox="1"/>
          <p:nvPr>
            <p:ph idx="1" type="body"/>
          </p:nvPr>
        </p:nvSpPr>
        <p:spPr>
          <a:xfrm>
            <a:off x="770000" y="1380978"/>
            <a:ext cx="10515600" cy="536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SzPts val="2800"/>
              <a:buFont typeface="Arial"/>
              <a:buNone/>
            </a:pPr>
            <a:r>
              <a:rPr lang="en-US" sz="2100">
                <a:solidFill>
                  <a:srgbClr val="292929"/>
                </a:solidFill>
              </a:rPr>
              <a:t>Data collection process involved a combination of API requests from SpaceX REST API and Web Scraping data from a table in SpaceX’s Wikipedia entry. We had to use both of these data collection methods in order to get complete information about the launches for a more detailed analysis.</a:t>
            </a:r>
            <a:endParaRPr sz="21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sz="2100">
              <a:solidFill>
                <a:srgbClr val="292929"/>
              </a:solidFill>
            </a:endParaRPr>
          </a:p>
          <a:p>
            <a:pPr indent="-361950" lvl="0" marL="457200" marR="0" rtl="0" algn="l">
              <a:lnSpc>
                <a:spcPct val="90000"/>
              </a:lnSpc>
              <a:spcBef>
                <a:spcPts val="1000"/>
              </a:spcBef>
              <a:spcAft>
                <a:spcPts val="0"/>
              </a:spcAft>
              <a:buClr>
                <a:srgbClr val="292929"/>
              </a:buClr>
              <a:buSzPts val="2100"/>
              <a:buChar char="●"/>
            </a:pPr>
            <a:r>
              <a:rPr lang="en-US" sz="2100">
                <a:solidFill>
                  <a:srgbClr val="292929"/>
                </a:solidFill>
              </a:rPr>
              <a:t>Data Columns are obtained by using SpaceX REST API</a:t>
            </a:r>
            <a:endParaRPr sz="2100">
              <a:solidFill>
                <a:srgbClr val="292929"/>
              </a:solidFill>
            </a:endParaRPr>
          </a:p>
          <a:p>
            <a:pPr indent="-361950" lvl="1" marL="914400" marR="0" rtl="0" algn="l">
              <a:lnSpc>
                <a:spcPct val="90000"/>
              </a:lnSpc>
              <a:spcBef>
                <a:spcPts val="0"/>
              </a:spcBef>
              <a:spcAft>
                <a:spcPts val="0"/>
              </a:spcAft>
              <a:buClr>
                <a:srgbClr val="292929"/>
              </a:buClr>
              <a:buSzPts val="2100"/>
              <a:buChar char="○"/>
            </a:pPr>
            <a:r>
              <a:rPr lang="en-US" sz="2100">
                <a:solidFill>
                  <a:srgbClr val="292929"/>
                </a:solidFill>
              </a:rPr>
              <a:t>FlightNumber, Date, BoosterVersion, PayloadMass, Orbit, LaunchSite, Outcome, Flights, GridFins, Reused, Legs, LandingPad, Block, ReusedCount, Serial, Longitude, Latitude</a:t>
            </a:r>
            <a:endParaRPr sz="2100">
              <a:solidFill>
                <a:srgbClr val="292929"/>
              </a:solidFill>
            </a:endParaRPr>
          </a:p>
          <a:p>
            <a:pPr indent="-361950" lvl="0" marL="457200" marR="0" rtl="0" algn="l">
              <a:lnSpc>
                <a:spcPct val="90000"/>
              </a:lnSpc>
              <a:spcBef>
                <a:spcPts val="0"/>
              </a:spcBef>
              <a:spcAft>
                <a:spcPts val="0"/>
              </a:spcAft>
              <a:buClr>
                <a:srgbClr val="292929"/>
              </a:buClr>
              <a:buSzPts val="2100"/>
              <a:buChar char="●"/>
            </a:pPr>
            <a:r>
              <a:rPr lang="en-US" sz="2100">
                <a:solidFill>
                  <a:srgbClr val="292929"/>
                </a:solidFill>
              </a:rPr>
              <a:t>Data Columns are obtained by using Wikipedia Web Scraping:</a:t>
            </a:r>
            <a:endParaRPr sz="2100">
              <a:solidFill>
                <a:srgbClr val="292929"/>
              </a:solidFill>
            </a:endParaRPr>
          </a:p>
          <a:p>
            <a:pPr indent="-361950" lvl="1" marL="914400" marR="0" rtl="0" algn="l">
              <a:lnSpc>
                <a:spcPct val="90000"/>
              </a:lnSpc>
              <a:spcBef>
                <a:spcPts val="0"/>
              </a:spcBef>
              <a:spcAft>
                <a:spcPts val="0"/>
              </a:spcAft>
              <a:buClr>
                <a:srgbClr val="292929"/>
              </a:buClr>
              <a:buSzPts val="2100"/>
              <a:buChar char="○"/>
            </a:pPr>
            <a:r>
              <a:rPr lang="en-US" sz="2100">
                <a:solidFill>
                  <a:srgbClr val="292929"/>
                </a:solidFill>
              </a:rPr>
              <a:t>Flight No., Launch site, Payload, PayloadMass, Orbit, Customer, Launch outcome, Version Booster, Booster landing, Date, Time</a:t>
            </a:r>
            <a:endParaRPr sz="2100">
              <a:solidFill>
                <a:srgbClr val="292929"/>
              </a:solidFill>
            </a:endParaRPr>
          </a:p>
        </p:txBody>
      </p:sp>
      <p:sp>
        <p:nvSpPr>
          <p:cNvPr id="130" name="Google Shape;130;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9"/>
          <p:cNvSpPr txBox="1"/>
          <p:nvPr>
            <p:ph idx="1" type="body"/>
          </p:nvPr>
        </p:nvSpPr>
        <p:spPr>
          <a:xfrm>
            <a:off x="769998" y="1799650"/>
            <a:ext cx="3913200" cy="42258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Present your data collection with SpaceX REST calls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rPr lang="en-US" sz="2200">
                <a:solidFill>
                  <a:srgbClr val="292929"/>
                </a:solidFill>
              </a:rPr>
              <a:t>GitHub Link</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u="sng">
                <a:solidFill>
                  <a:schemeClr val="hlink"/>
                </a:solidFill>
                <a:hlinkClick r:id="rId4"/>
              </a:rPr>
              <a:t>jupyter-labs-spacex-data-collection-api-v2.ipynb</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u="sng">
                <a:solidFill>
                  <a:schemeClr val="hlink"/>
                </a:solidFill>
                <a:hlinkClick r:id="rId5"/>
              </a:rPr>
              <a:t>dataset_part_1.csv</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7" name="Google Shape;137;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38" name="Google Shape;138;p9"/>
          <p:cNvSpPr/>
          <p:nvPr/>
        </p:nvSpPr>
        <p:spPr>
          <a:xfrm>
            <a:off x="5210625" y="21471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Request data from SpaceX API</a:t>
            </a:r>
            <a:endParaRPr sz="1300"/>
          </a:p>
        </p:txBody>
      </p:sp>
      <p:sp>
        <p:nvSpPr>
          <p:cNvPr id="139" name="Google Shape;139;p9"/>
          <p:cNvSpPr/>
          <p:nvPr/>
        </p:nvSpPr>
        <p:spPr>
          <a:xfrm>
            <a:off x="7041275" y="21471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Decode the response using .json_decode()</a:t>
            </a:r>
            <a:endParaRPr sz="1300"/>
          </a:p>
        </p:txBody>
      </p:sp>
      <p:sp>
        <p:nvSpPr>
          <p:cNvPr id="140" name="Google Shape;140;p9"/>
          <p:cNvSpPr/>
          <p:nvPr/>
        </p:nvSpPr>
        <p:spPr>
          <a:xfrm>
            <a:off x="8871925" y="21471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Request additional data from SpaceX API</a:t>
            </a:r>
            <a:endParaRPr sz="1300"/>
          </a:p>
        </p:txBody>
      </p:sp>
      <p:sp>
        <p:nvSpPr>
          <p:cNvPr id="141" name="Google Shape;141;p9"/>
          <p:cNvSpPr/>
          <p:nvPr/>
        </p:nvSpPr>
        <p:spPr>
          <a:xfrm>
            <a:off x="10702575" y="21471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Construct data into a useful dictionary</a:t>
            </a:r>
            <a:endParaRPr sz="1300"/>
          </a:p>
        </p:txBody>
      </p:sp>
      <p:sp>
        <p:nvSpPr>
          <p:cNvPr id="142" name="Google Shape;142;p9"/>
          <p:cNvSpPr/>
          <p:nvPr/>
        </p:nvSpPr>
        <p:spPr>
          <a:xfrm>
            <a:off x="5210625" y="42153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Export the data to CSV.</a:t>
            </a:r>
            <a:endParaRPr sz="1300"/>
          </a:p>
        </p:txBody>
      </p:sp>
      <p:sp>
        <p:nvSpPr>
          <p:cNvPr id="143" name="Google Shape;143;p9"/>
          <p:cNvSpPr/>
          <p:nvPr/>
        </p:nvSpPr>
        <p:spPr>
          <a:xfrm>
            <a:off x="7041275" y="42153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Clean the data and replace missing values</a:t>
            </a:r>
            <a:endParaRPr sz="1300"/>
          </a:p>
        </p:txBody>
      </p:sp>
      <p:sp>
        <p:nvSpPr>
          <p:cNvPr id="144" name="Google Shape;144;p9"/>
          <p:cNvSpPr/>
          <p:nvPr/>
        </p:nvSpPr>
        <p:spPr>
          <a:xfrm>
            <a:off x="8871925" y="42153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Filter the data for Falcon 9 </a:t>
            </a:r>
            <a:r>
              <a:rPr lang="en-US" sz="1300"/>
              <a:t>launches</a:t>
            </a:r>
            <a:endParaRPr sz="1300"/>
          </a:p>
        </p:txBody>
      </p:sp>
      <p:sp>
        <p:nvSpPr>
          <p:cNvPr id="145" name="Google Shape;145;p9"/>
          <p:cNvSpPr/>
          <p:nvPr/>
        </p:nvSpPr>
        <p:spPr>
          <a:xfrm>
            <a:off x="10702575" y="42153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Convert the dictionary into a pandas dataframe object</a:t>
            </a:r>
            <a:endParaRPr sz="1300"/>
          </a:p>
        </p:txBody>
      </p:sp>
      <p:sp>
        <p:nvSpPr>
          <p:cNvPr id="146" name="Google Shape;146;p9"/>
          <p:cNvSpPr/>
          <p:nvPr/>
        </p:nvSpPr>
        <p:spPr>
          <a:xfrm>
            <a:off x="6608025" y="25337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9"/>
          <p:cNvSpPr/>
          <p:nvPr/>
        </p:nvSpPr>
        <p:spPr>
          <a:xfrm>
            <a:off x="8447100" y="25337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9"/>
          <p:cNvSpPr/>
          <p:nvPr/>
        </p:nvSpPr>
        <p:spPr>
          <a:xfrm>
            <a:off x="10277750" y="25337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9"/>
          <p:cNvSpPr/>
          <p:nvPr/>
        </p:nvSpPr>
        <p:spPr>
          <a:xfrm rot="5400000">
            <a:off x="10920075" y="3547050"/>
            <a:ext cx="962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9"/>
          <p:cNvSpPr/>
          <p:nvPr/>
        </p:nvSpPr>
        <p:spPr>
          <a:xfrm rot="10800000">
            <a:off x="10286175" y="46019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9"/>
          <p:cNvSpPr/>
          <p:nvPr/>
        </p:nvSpPr>
        <p:spPr>
          <a:xfrm rot="10800000">
            <a:off x="8447100" y="46019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9"/>
          <p:cNvSpPr/>
          <p:nvPr/>
        </p:nvSpPr>
        <p:spPr>
          <a:xfrm rot="10800000">
            <a:off x="6608025" y="46019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g32bb359a4a4_0_2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8" name="Google Shape;158;g32bb359a4a4_0_22"/>
          <p:cNvSpPr txBox="1"/>
          <p:nvPr>
            <p:ph idx="1" type="body"/>
          </p:nvPr>
        </p:nvSpPr>
        <p:spPr>
          <a:xfrm>
            <a:off x="769998" y="1799650"/>
            <a:ext cx="3913200" cy="42258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Present your data collection with SpaceX REST calls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rPr lang="en-US" sz="2200">
                <a:solidFill>
                  <a:srgbClr val="292929"/>
                </a:solidFill>
              </a:rPr>
              <a:t>GitHub Link</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jupyter-labs-webscraping.ipynb</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u="sng">
                <a:solidFill>
                  <a:schemeClr val="hlink"/>
                </a:solidFill>
                <a:hlinkClick r:id="rId5"/>
              </a:rPr>
              <a:t>dataset_part_2.csv</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9" name="Google Shape;159;g32bb359a4a4_0_2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Collection – </a:t>
            </a:r>
            <a:r>
              <a:rPr lang="en-US" sz="4000">
                <a:solidFill>
                  <a:srgbClr val="0B49CB"/>
                </a:solidFill>
              </a:rPr>
              <a:t>Scraping</a:t>
            </a:r>
            <a:endParaRPr/>
          </a:p>
        </p:txBody>
      </p:sp>
      <p:sp>
        <p:nvSpPr>
          <p:cNvPr id="160" name="Google Shape;160;g32bb359a4a4_0_22"/>
          <p:cNvSpPr/>
          <p:nvPr/>
        </p:nvSpPr>
        <p:spPr>
          <a:xfrm>
            <a:off x="5210625" y="21471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Request launch data from Wiki </a:t>
            </a:r>
            <a:endParaRPr sz="1300"/>
          </a:p>
        </p:txBody>
      </p:sp>
      <p:sp>
        <p:nvSpPr>
          <p:cNvPr id="161" name="Google Shape;161;g32bb359a4a4_0_22"/>
          <p:cNvSpPr/>
          <p:nvPr/>
        </p:nvSpPr>
        <p:spPr>
          <a:xfrm>
            <a:off x="7041275" y="21471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Create BeautifulSoup object from response data</a:t>
            </a:r>
            <a:endParaRPr sz="1300"/>
          </a:p>
        </p:txBody>
      </p:sp>
      <p:sp>
        <p:nvSpPr>
          <p:cNvPr id="162" name="Google Shape;162;g32bb359a4a4_0_22"/>
          <p:cNvSpPr/>
          <p:nvPr/>
        </p:nvSpPr>
        <p:spPr>
          <a:xfrm>
            <a:off x="8871925" y="2147175"/>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Extract table data from the response</a:t>
            </a:r>
            <a:endParaRPr sz="1300"/>
          </a:p>
        </p:txBody>
      </p:sp>
      <p:sp>
        <p:nvSpPr>
          <p:cNvPr id="163" name="Google Shape;163;g32bb359a4a4_0_22"/>
          <p:cNvSpPr/>
          <p:nvPr/>
        </p:nvSpPr>
        <p:spPr>
          <a:xfrm>
            <a:off x="8880350" y="4183200"/>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Parse HTML tables </a:t>
            </a:r>
            <a:endParaRPr sz="1300"/>
          </a:p>
        </p:txBody>
      </p:sp>
      <p:sp>
        <p:nvSpPr>
          <p:cNvPr id="164" name="Google Shape;164;g32bb359a4a4_0_22"/>
          <p:cNvSpPr/>
          <p:nvPr/>
        </p:nvSpPr>
        <p:spPr>
          <a:xfrm>
            <a:off x="4988600" y="4194000"/>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Export the data to CSV.</a:t>
            </a:r>
            <a:endParaRPr sz="1300"/>
          </a:p>
        </p:txBody>
      </p:sp>
      <p:sp>
        <p:nvSpPr>
          <p:cNvPr id="165" name="Google Shape;165;g32bb359a4a4_0_22"/>
          <p:cNvSpPr/>
          <p:nvPr/>
        </p:nvSpPr>
        <p:spPr>
          <a:xfrm>
            <a:off x="6899150" y="4194000"/>
            <a:ext cx="1397400" cy="10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Construct a pandas dataframe object</a:t>
            </a:r>
            <a:endParaRPr sz="1300"/>
          </a:p>
        </p:txBody>
      </p:sp>
      <p:sp>
        <p:nvSpPr>
          <p:cNvPr id="166" name="Google Shape;166;g32bb359a4a4_0_22"/>
          <p:cNvSpPr/>
          <p:nvPr/>
        </p:nvSpPr>
        <p:spPr>
          <a:xfrm>
            <a:off x="6608025" y="25337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g32bb359a4a4_0_22"/>
          <p:cNvSpPr/>
          <p:nvPr/>
        </p:nvSpPr>
        <p:spPr>
          <a:xfrm>
            <a:off x="8447100" y="2533725"/>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g32bb359a4a4_0_22"/>
          <p:cNvSpPr/>
          <p:nvPr/>
        </p:nvSpPr>
        <p:spPr>
          <a:xfrm rot="5400000">
            <a:off x="9097850" y="3556425"/>
            <a:ext cx="962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g32bb359a4a4_0_22"/>
          <p:cNvSpPr/>
          <p:nvPr/>
        </p:nvSpPr>
        <p:spPr>
          <a:xfrm rot="10800000">
            <a:off x="6482750" y="4580550"/>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g32bb359a4a4_0_22"/>
          <p:cNvSpPr/>
          <p:nvPr/>
        </p:nvSpPr>
        <p:spPr>
          <a:xfrm rot="10800000">
            <a:off x="8463950" y="4580550"/>
            <a:ext cx="416400" cy="30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